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61" r:id="rId4"/>
    <p:sldId id="262" r:id="rId5"/>
    <p:sldId id="268" r:id="rId6"/>
    <p:sldId id="299" r:id="rId7"/>
    <p:sldId id="260" r:id="rId8"/>
    <p:sldId id="269" r:id="rId9"/>
    <p:sldId id="263" r:id="rId10"/>
    <p:sldId id="264" r:id="rId11"/>
    <p:sldId id="265" r:id="rId12"/>
    <p:sldId id="292" r:id="rId13"/>
    <p:sldId id="267" r:id="rId14"/>
    <p:sldId id="272" r:id="rId15"/>
    <p:sldId id="294" r:id="rId16"/>
    <p:sldId id="271" r:id="rId17"/>
    <p:sldId id="295" r:id="rId18"/>
    <p:sldId id="273" r:id="rId19"/>
    <p:sldId id="274" r:id="rId20"/>
    <p:sldId id="296" r:id="rId21"/>
    <p:sldId id="276" r:id="rId22"/>
    <p:sldId id="278" r:id="rId23"/>
    <p:sldId id="297" r:id="rId24"/>
    <p:sldId id="279" r:id="rId25"/>
    <p:sldId id="298" r:id="rId26"/>
    <p:sldId id="281" r:id="rId27"/>
    <p:sldId id="282" r:id="rId28"/>
    <p:sldId id="284" r:id="rId29"/>
    <p:sldId id="285" r:id="rId30"/>
    <p:sldId id="287" r:id="rId31"/>
    <p:sldId id="288" r:id="rId32"/>
    <p:sldId id="290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cnil.fr/fr/reglement-europeen-protection-donnees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cnil.fr/fr/reglement-europeen-protection-donne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1CE09F-702D-45BC-A1B4-AE2E714E83A5}" type="doc">
      <dgm:prSet loTypeId="urn:microsoft.com/office/officeart/2005/8/layout/vProcess5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1839658-5686-462C-9DF3-7BCC36BC5595}">
      <dgm:prSet/>
      <dgm:spPr/>
      <dgm:t>
        <a:bodyPr/>
        <a:lstStyle/>
        <a:p>
          <a:pPr rtl="0"/>
          <a:r>
            <a:rPr lang="en-US" b="0" dirty="0" err="1">
              <a:latin typeface="Calibri"/>
              <a:cs typeface="Calibri"/>
            </a:rPr>
            <a:t>Demande</a:t>
          </a:r>
          <a:r>
            <a:rPr lang="en-US" b="0" dirty="0">
              <a:latin typeface="Calibri"/>
              <a:cs typeface="Calibri"/>
            </a:rPr>
            <a:t> de la DRH : </a:t>
          </a:r>
          <a:r>
            <a:rPr lang="en-US" b="0" dirty="0" err="1">
              <a:latin typeface="Calibri"/>
              <a:cs typeface="Calibri"/>
            </a:rPr>
            <a:t>croissance</a:t>
          </a:r>
          <a:r>
            <a:rPr lang="en-US" b="0" dirty="0">
              <a:latin typeface="Calibri"/>
              <a:cs typeface="Calibri"/>
            </a:rPr>
            <a:t> </a:t>
          </a:r>
          <a:r>
            <a:rPr lang="en-US" b="0" dirty="0" err="1">
              <a:latin typeface="Calibri"/>
              <a:cs typeface="Calibri"/>
            </a:rPr>
            <a:t>importante</a:t>
          </a:r>
          <a:r>
            <a:rPr lang="en-US" b="0" dirty="0">
              <a:latin typeface="Calibri"/>
              <a:cs typeface="Calibri"/>
            </a:rPr>
            <a:t>, </a:t>
          </a:r>
          <a:r>
            <a:rPr lang="en-US" b="0" dirty="0" err="1">
              <a:latin typeface="Calibri"/>
              <a:cs typeface="Calibri"/>
            </a:rPr>
            <a:t>volonté</a:t>
          </a:r>
          <a:r>
            <a:rPr lang="en-US" b="0" dirty="0">
              <a:latin typeface="Calibri"/>
              <a:cs typeface="Calibri"/>
            </a:rPr>
            <a:t> respect égalité hommes femmes</a:t>
          </a:r>
        </a:p>
      </dgm:t>
    </dgm:pt>
    <dgm:pt modelId="{DC49241D-8D40-4BB1-9EB5-23E7546BA064}" type="parTrans" cxnId="{5573C5F5-5D9D-4B13-A11D-06A710F4CBED}">
      <dgm:prSet/>
      <dgm:spPr/>
      <dgm:t>
        <a:bodyPr/>
        <a:lstStyle/>
        <a:p>
          <a:endParaRPr lang="en-US"/>
        </a:p>
      </dgm:t>
    </dgm:pt>
    <dgm:pt modelId="{65CCBD62-0F54-454E-9D14-0C088138ECB6}" type="sibTrans" cxnId="{5573C5F5-5D9D-4B13-A11D-06A710F4CBED}">
      <dgm:prSet/>
      <dgm:spPr/>
      <dgm:t>
        <a:bodyPr/>
        <a:lstStyle/>
        <a:p>
          <a:endParaRPr lang="en-US"/>
        </a:p>
      </dgm:t>
    </dgm:pt>
    <dgm:pt modelId="{96DD9006-3708-41D5-8294-60C7247B8D78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Fichiers du SIRH : non respect du </a:t>
          </a:r>
          <a:r>
            <a:rPr lang="en-US" err="1">
              <a:latin typeface="Calibri"/>
              <a:cs typeface="Calibri"/>
            </a:rPr>
            <a:t>Règlement</a:t>
          </a:r>
          <a:r>
            <a:rPr lang="en-US">
              <a:latin typeface="Calibri"/>
              <a:cs typeface="Calibri"/>
            </a:rPr>
            <a:t> </a:t>
          </a:r>
          <a:r>
            <a:rPr lang="en-US" err="1">
              <a:latin typeface="Calibri"/>
              <a:cs typeface="Calibri"/>
            </a:rPr>
            <a:t>Général</a:t>
          </a:r>
          <a:r>
            <a:rPr lang="en-US">
              <a:latin typeface="Calibri"/>
              <a:cs typeface="Calibri"/>
            </a:rPr>
            <a:t> sur la Protection des </a:t>
          </a:r>
          <a:r>
            <a:rPr lang="en-US" err="1">
              <a:latin typeface="Calibri"/>
              <a:cs typeface="Calibri"/>
            </a:rPr>
            <a:t>Données</a:t>
          </a:r>
          <a:r>
            <a:rPr lang="en-US">
              <a:latin typeface="Calibri"/>
              <a:cs typeface="Calibri"/>
            </a:rPr>
            <a:t> (RGPD)</a:t>
          </a:r>
        </a:p>
      </dgm:t>
    </dgm:pt>
    <dgm:pt modelId="{8D92645E-5811-4076-B4EE-2AD957B4449C}" type="parTrans" cxnId="{5E5099B3-2055-4019-99D1-B8CD19AD7DA8}">
      <dgm:prSet/>
      <dgm:spPr/>
      <dgm:t>
        <a:bodyPr/>
        <a:lstStyle/>
        <a:p>
          <a:endParaRPr lang="en-US"/>
        </a:p>
      </dgm:t>
    </dgm:pt>
    <dgm:pt modelId="{0BD7EECC-C301-4A4A-891F-89D7E84D22F8}" type="sibTrans" cxnId="{5E5099B3-2055-4019-99D1-B8CD19AD7DA8}">
      <dgm:prSet/>
      <dgm:spPr/>
      <dgm:t>
        <a:bodyPr/>
        <a:lstStyle/>
        <a:p>
          <a:endParaRPr lang="en-US"/>
        </a:p>
      </dgm:t>
    </dgm:pt>
    <dgm:pt modelId="{B25B6099-9766-45CB-9A87-604E92C963F6}">
      <dgm:prSet/>
      <dgm:spPr/>
      <dgm:t>
        <a:bodyPr/>
        <a:lstStyle/>
        <a:p>
          <a:pPr rtl="0"/>
          <a:r>
            <a:rPr lang="en-US" err="1">
              <a:latin typeface="Georgia Pro Semibold"/>
            </a:rPr>
            <a:t>Anonymisation</a:t>
          </a:r>
          <a:r>
            <a:rPr lang="en-US">
              <a:latin typeface="Georgia Pro Semibold"/>
            </a:rPr>
            <a:t> des </a:t>
          </a:r>
          <a:r>
            <a:rPr lang="en-US" err="1">
              <a:latin typeface="Georgia Pro Semibold"/>
            </a:rPr>
            <a:t>données</a:t>
          </a:r>
          <a:endParaRPr lang="en-US"/>
        </a:p>
      </dgm:t>
    </dgm:pt>
    <dgm:pt modelId="{5953C25D-2779-4DC1-B71A-880832E3ACE0}" type="parTrans" cxnId="{050D4CB4-BF42-4057-9690-B04DA8E27126}">
      <dgm:prSet/>
      <dgm:spPr/>
      <dgm:t>
        <a:bodyPr/>
        <a:lstStyle/>
        <a:p>
          <a:endParaRPr lang="en-US"/>
        </a:p>
      </dgm:t>
    </dgm:pt>
    <dgm:pt modelId="{C503D9B1-A1A0-4DA6-8DCE-0F01E3549269}" type="sibTrans" cxnId="{050D4CB4-BF42-4057-9690-B04DA8E27126}">
      <dgm:prSet/>
      <dgm:spPr/>
      <dgm:t>
        <a:bodyPr/>
        <a:lstStyle/>
        <a:p>
          <a:endParaRPr lang="en-US"/>
        </a:p>
      </dgm:t>
    </dgm:pt>
    <dgm:pt modelId="{DE855ECC-65F4-402C-97B9-3D0E6E68539E}" type="pres">
      <dgm:prSet presAssocID="{F81CE09F-702D-45BC-A1B4-AE2E714E83A5}" presName="outerComposite" presStyleCnt="0">
        <dgm:presLayoutVars>
          <dgm:chMax val="5"/>
          <dgm:dir/>
          <dgm:resizeHandles val="exact"/>
        </dgm:presLayoutVars>
      </dgm:prSet>
      <dgm:spPr/>
    </dgm:pt>
    <dgm:pt modelId="{CF289437-A4FB-4CFD-9F8B-1AF3F2F9659D}" type="pres">
      <dgm:prSet presAssocID="{F81CE09F-702D-45BC-A1B4-AE2E714E83A5}" presName="dummyMaxCanvas" presStyleCnt="0">
        <dgm:presLayoutVars/>
      </dgm:prSet>
      <dgm:spPr/>
    </dgm:pt>
    <dgm:pt modelId="{B0C11ADF-8B56-487E-B90B-7177CB3BBEC3}" type="pres">
      <dgm:prSet presAssocID="{F81CE09F-702D-45BC-A1B4-AE2E714E83A5}" presName="ThreeNodes_1" presStyleLbl="node1" presStyleIdx="0" presStyleCnt="3">
        <dgm:presLayoutVars>
          <dgm:bulletEnabled val="1"/>
        </dgm:presLayoutVars>
      </dgm:prSet>
      <dgm:spPr/>
    </dgm:pt>
    <dgm:pt modelId="{2931B845-2665-4DBA-8B18-3716B9A117A9}" type="pres">
      <dgm:prSet presAssocID="{F81CE09F-702D-45BC-A1B4-AE2E714E83A5}" presName="ThreeNodes_2" presStyleLbl="node1" presStyleIdx="1" presStyleCnt="3">
        <dgm:presLayoutVars>
          <dgm:bulletEnabled val="1"/>
        </dgm:presLayoutVars>
      </dgm:prSet>
      <dgm:spPr/>
    </dgm:pt>
    <dgm:pt modelId="{96F2ACBA-9793-4004-A910-CA6F46975C03}" type="pres">
      <dgm:prSet presAssocID="{F81CE09F-702D-45BC-A1B4-AE2E714E83A5}" presName="ThreeNodes_3" presStyleLbl="node1" presStyleIdx="2" presStyleCnt="3">
        <dgm:presLayoutVars>
          <dgm:bulletEnabled val="1"/>
        </dgm:presLayoutVars>
      </dgm:prSet>
      <dgm:spPr/>
    </dgm:pt>
    <dgm:pt modelId="{D990EAE4-EC0D-417E-B58D-C30D9ADE92BD}" type="pres">
      <dgm:prSet presAssocID="{F81CE09F-702D-45BC-A1B4-AE2E714E83A5}" presName="ThreeConn_1-2" presStyleLbl="fgAccFollowNode1" presStyleIdx="0" presStyleCnt="2">
        <dgm:presLayoutVars>
          <dgm:bulletEnabled val="1"/>
        </dgm:presLayoutVars>
      </dgm:prSet>
      <dgm:spPr/>
    </dgm:pt>
    <dgm:pt modelId="{726FE900-F7AD-41C1-8C53-4A8E11C98DAE}" type="pres">
      <dgm:prSet presAssocID="{F81CE09F-702D-45BC-A1B4-AE2E714E83A5}" presName="ThreeConn_2-3" presStyleLbl="fgAccFollowNode1" presStyleIdx="1" presStyleCnt="2">
        <dgm:presLayoutVars>
          <dgm:bulletEnabled val="1"/>
        </dgm:presLayoutVars>
      </dgm:prSet>
      <dgm:spPr/>
    </dgm:pt>
    <dgm:pt modelId="{ED913A59-22DB-4A73-860D-877B3C86A947}" type="pres">
      <dgm:prSet presAssocID="{F81CE09F-702D-45BC-A1B4-AE2E714E83A5}" presName="ThreeNodes_1_text" presStyleLbl="node1" presStyleIdx="2" presStyleCnt="3">
        <dgm:presLayoutVars>
          <dgm:bulletEnabled val="1"/>
        </dgm:presLayoutVars>
      </dgm:prSet>
      <dgm:spPr/>
    </dgm:pt>
    <dgm:pt modelId="{038EC870-05AB-4AED-A05D-E65C09EE7667}" type="pres">
      <dgm:prSet presAssocID="{F81CE09F-702D-45BC-A1B4-AE2E714E83A5}" presName="ThreeNodes_2_text" presStyleLbl="node1" presStyleIdx="2" presStyleCnt="3">
        <dgm:presLayoutVars>
          <dgm:bulletEnabled val="1"/>
        </dgm:presLayoutVars>
      </dgm:prSet>
      <dgm:spPr/>
    </dgm:pt>
    <dgm:pt modelId="{C908C288-CFD1-4490-87B9-B2479FE66945}" type="pres">
      <dgm:prSet presAssocID="{F81CE09F-702D-45BC-A1B4-AE2E714E83A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877100A-2492-4CB5-8554-6105F520CCA8}" type="presOf" srcId="{96DD9006-3708-41D5-8294-60C7247B8D78}" destId="{038EC870-05AB-4AED-A05D-E65C09EE7667}" srcOrd="1" destOrd="0" presId="urn:microsoft.com/office/officeart/2005/8/layout/vProcess5"/>
    <dgm:cxn modelId="{251FCA17-E474-4925-AC2B-57A5E81B472B}" type="presOf" srcId="{0BD7EECC-C301-4A4A-891F-89D7E84D22F8}" destId="{726FE900-F7AD-41C1-8C53-4A8E11C98DAE}" srcOrd="0" destOrd="0" presId="urn:microsoft.com/office/officeart/2005/8/layout/vProcess5"/>
    <dgm:cxn modelId="{4902881B-3A53-4A51-BB08-20CAB30A8526}" type="presOf" srcId="{91839658-5686-462C-9DF3-7BCC36BC5595}" destId="{ED913A59-22DB-4A73-860D-877B3C86A947}" srcOrd="1" destOrd="0" presId="urn:microsoft.com/office/officeart/2005/8/layout/vProcess5"/>
    <dgm:cxn modelId="{6A26DF3B-AEBD-4EAD-BB80-8C3B8986F603}" type="presOf" srcId="{F81CE09F-702D-45BC-A1B4-AE2E714E83A5}" destId="{DE855ECC-65F4-402C-97B9-3D0E6E68539E}" srcOrd="0" destOrd="0" presId="urn:microsoft.com/office/officeart/2005/8/layout/vProcess5"/>
    <dgm:cxn modelId="{81589863-F64F-4899-BCB8-71EA2CA34EE6}" type="presOf" srcId="{B25B6099-9766-45CB-9A87-604E92C963F6}" destId="{96F2ACBA-9793-4004-A910-CA6F46975C03}" srcOrd="0" destOrd="0" presId="urn:microsoft.com/office/officeart/2005/8/layout/vProcess5"/>
    <dgm:cxn modelId="{5E5099B3-2055-4019-99D1-B8CD19AD7DA8}" srcId="{F81CE09F-702D-45BC-A1B4-AE2E714E83A5}" destId="{96DD9006-3708-41D5-8294-60C7247B8D78}" srcOrd="1" destOrd="0" parTransId="{8D92645E-5811-4076-B4EE-2AD957B4449C}" sibTransId="{0BD7EECC-C301-4A4A-891F-89D7E84D22F8}"/>
    <dgm:cxn modelId="{050D4CB4-BF42-4057-9690-B04DA8E27126}" srcId="{F81CE09F-702D-45BC-A1B4-AE2E714E83A5}" destId="{B25B6099-9766-45CB-9A87-604E92C963F6}" srcOrd="2" destOrd="0" parTransId="{5953C25D-2779-4DC1-B71A-880832E3ACE0}" sibTransId="{C503D9B1-A1A0-4DA6-8DCE-0F01E3549269}"/>
    <dgm:cxn modelId="{8DD2F2DA-2606-4D7E-B99C-F84F4CC5393A}" type="presOf" srcId="{91839658-5686-462C-9DF3-7BCC36BC5595}" destId="{B0C11ADF-8B56-487E-B90B-7177CB3BBEC3}" srcOrd="0" destOrd="0" presId="urn:microsoft.com/office/officeart/2005/8/layout/vProcess5"/>
    <dgm:cxn modelId="{2C416EE5-A411-453F-89CA-43611D1A248D}" type="presOf" srcId="{96DD9006-3708-41D5-8294-60C7247B8D78}" destId="{2931B845-2665-4DBA-8B18-3716B9A117A9}" srcOrd="0" destOrd="0" presId="urn:microsoft.com/office/officeart/2005/8/layout/vProcess5"/>
    <dgm:cxn modelId="{5573C5F5-5D9D-4B13-A11D-06A710F4CBED}" srcId="{F81CE09F-702D-45BC-A1B4-AE2E714E83A5}" destId="{91839658-5686-462C-9DF3-7BCC36BC5595}" srcOrd="0" destOrd="0" parTransId="{DC49241D-8D40-4BB1-9EB5-23E7546BA064}" sibTransId="{65CCBD62-0F54-454E-9D14-0C088138ECB6}"/>
    <dgm:cxn modelId="{24A65CF8-FFD1-419F-BDE9-BD55D90A6D1A}" type="presOf" srcId="{65CCBD62-0F54-454E-9D14-0C088138ECB6}" destId="{D990EAE4-EC0D-417E-B58D-C30D9ADE92BD}" srcOrd="0" destOrd="0" presId="urn:microsoft.com/office/officeart/2005/8/layout/vProcess5"/>
    <dgm:cxn modelId="{373E1CFB-9772-46F9-A443-6A9217F2C492}" type="presOf" srcId="{B25B6099-9766-45CB-9A87-604E92C963F6}" destId="{C908C288-CFD1-4490-87B9-B2479FE66945}" srcOrd="1" destOrd="0" presId="urn:microsoft.com/office/officeart/2005/8/layout/vProcess5"/>
    <dgm:cxn modelId="{8217FA90-9192-4773-A512-C9F53C716746}" type="presParOf" srcId="{DE855ECC-65F4-402C-97B9-3D0E6E68539E}" destId="{CF289437-A4FB-4CFD-9F8B-1AF3F2F9659D}" srcOrd="0" destOrd="0" presId="urn:microsoft.com/office/officeart/2005/8/layout/vProcess5"/>
    <dgm:cxn modelId="{20C17DCB-BED0-4B97-BB74-A2625EA5556E}" type="presParOf" srcId="{DE855ECC-65F4-402C-97B9-3D0E6E68539E}" destId="{B0C11ADF-8B56-487E-B90B-7177CB3BBEC3}" srcOrd="1" destOrd="0" presId="urn:microsoft.com/office/officeart/2005/8/layout/vProcess5"/>
    <dgm:cxn modelId="{B70F454D-C3DF-48B7-8A06-D43E0B6D3D79}" type="presParOf" srcId="{DE855ECC-65F4-402C-97B9-3D0E6E68539E}" destId="{2931B845-2665-4DBA-8B18-3716B9A117A9}" srcOrd="2" destOrd="0" presId="urn:microsoft.com/office/officeart/2005/8/layout/vProcess5"/>
    <dgm:cxn modelId="{4AD7B497-1856-41C8-BEE7-A7B80E03A2E2}" type="presParOf" srcId="{DE855ECC-65F4-402C-97B9-3D0E6E68539E}" destId="{96F2ACBA-9793-4004-A910-CA6F46975C03}" srcOrd="3" destOrd="0" presId="urn:microsoft.com/office/officeart/2005/8/layout/vProcess5"/>
    <dgm:cxn modelId="{5FECB267-9B2E-4A5F-9A27-5F703FC92547}" type="presParOf" srcId="{DE855ECC-65F4-402C-97B9-3D0E6E68539E}" destId="{D990EAE4-EC0D-417E-B58D-C30D9ADE92BD}" srcOrd="4" destOrd="0" presId="urn:microsoft.com/office/officeart/2005/8/layout/vProcess5"/>
    <dgm:cxn modelId="{5A067228-F409-40AB-A684-C3773ED1644E}" type="presParOf" srcId="{DE855ECC-65F4-402C-97B9-3D0E6E68539E}" destId="{726FE900-F7AD-41C1-8C53-4A8E11C98DAE}" srcOrd="5" destOrd="0" presId="urn:microsoft.com/office/officeart/2005/8/layout/vProcess5"/>
    <dgm:cxn modelId="{04D7FB0D-12DA-44D1-B465-4DDB8E396C8F}" type="presParOf" srcId="{DE855ECC-65F4-402C-97B9-3D0E6E68539E}" destId="{ED913A59-22DB-4A73-860D-877B3C86A947}" srcOrd="6" destOrd="0" presId="urn:microsoft.com/office/officeart/2005/8/layout/vProcess5"/>
    <dgm:cxn modelId="{D8E2E378-D21B-484A-9A48-F40D50AA01FD}" type="presParOf" srcId="{DE855ECC-65F4-402C-97B9-3D0E6E68539E}" destId="{038EC870-05AB-4AED-A05D-E65C09EE7667}" srcOrd="7" destOrd="0" presId="urn:microsoft.com/office/officeart/2005/8/layout/vProcess5"/>
    <dgm:cxn modelId="{6A79E288-6760-41C6-92FF-3EAC01F31DC4}" type="presParOf" srcId="{DE855ECC-65F4-402C-97B9-3D0E6E68539E}" destId="{C908C288-CFD1-4490-87B9-B2479FE6694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25B952-2457-4368-88E0-8A16E5D5A61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11B334-7D7E-4621-A5CA-C9EDBF797780}">
      <dgm:prSet/>
      <dgm:spPr/>
      <dgm:t>
        <a:bodyPr/>
        <a:lstStyle/>
        <a:p>
          <a:pPr rtl="0"/>
          <a:r>
            <a:rPr lang="en-US"/>
            <a:t>Le </a:t>
          </a:r>
          <a:r>
            <a:rPr lang="en-US" err="1"/>
            <a:t>sigle</a:t>
          </a:r>
          <a:r>
            <a:rPr lang="en-US">
              <a:latin typeface="Georgia Pro Semibold"/>
            </a:rPr>
            <a:t> RGPD </a:t>
          </a:r>
          <a:r>
            <a:rPr lang="en-US"/>
            <a:t>signifie « </a:t>
          </a:r>
          <a:r>
            <a:rPr lang="en-US">
              <a:hlinkClick xmlns:r="http://schemas.openxmlformats.org/officeDocument/2006/relationships" r:id="rId1"/>
            </a:rPr>
            <a:t>Règlement Général sur la Protection des Données</a:t>
          </a:r>
          <a:r>
            <a:rPr lang="en-US"/>
            <a:t> » (</a:t>
          </a:r>
          <a:r>
            <a:rPr lang="en-US" err="1"/>
            <a:t>en</a:t>
          </a:r>
          <a:r>
            <a:rPr lang="en-US"/>
            <a:t> </a:t>
          </a:r>
          <a:r>
            <a:rPr lang="en-US" err="1"/>
            <a:t>anglais</a:t>
          </a:r>
          <a:r>
            <a:rPr lang="en-US"/>
            <a:t> « General Data Protection Regulation » </a:t>
          </a:r>
          <a:r>
            <a:rPr lang="en-US" err="1"/>
            <a:t>ou</a:t>
          </a:r>
          <a:r>
            <a:rPr lang="en-US"/>
            <a:t> GDPR).</a:t>
          </a:r>
          <a:r>
            <a:rPr lang="en-US">
              <a:latin typeface="Georgia Pro Semibold"/>
            </a:rPr>
            <a:t> </a:t>
          </a:r>
        </a:p>
      </dgm:t>
    </dgm:pt>
    <dgm:pt modelId="{0F6D88AD-4695-404B-BCF7-03FE8DD50982}" type="parTrans" cxnId="{5DA366FC-1EBE-4114-934E-31D74B8B8DDA}">
      <dgm:prSet/>
      <dgm:spPr/>
      <dgm:t>
        <a:bodyPr/>
        <a:lstStyle/>
        <a:p>
          <a:endParaRPr lang="en-US"/>
        </a:p>
      </dgm:t>
    </dgm:pt>
    <dgm:pt modelId="{3A12E1BE-DC8F-45D0-807E-112C3E714241}" type="sibTrans" cxnId="{5DA366FC-1EBE-4114-934E-31D74B8B8DDA}">
      <dgm:prSet/>
      <dgm:spPr/>
      <dgm:t>
        <a:bodyPr/>
        <a:lstStyle/>
        <a:p>
          <a:endParaRPr lang="en-US"/>
        </a:p>
      </dgm:t>
    </dgm:pt>
    <dgm:pt modelId="{5C97EF07-A54E-4DA8-BF22-94649A597BC7}">
      <dgm:prSet/>
      <dgm:spPr/>
      <dgm:t>
        <a:bodyPr/>
        <a:lstStyle/>
        <a:p>
          <a:r>
            <a:rPr lang="en-US"/>
            <a:t>Le </a:t>
          </a:r>
          <a:r>
            <a:rPr lang="en-US" err="1"/>
            <a:t>contexte</a:t>
          </a:r>
          <a:r>
            <a:rPr lang="en-US"/>
            <a:t> </a:t>
          </a:r>
          <a:r>
            <a:rPr lang="en-US" err="1"/>
            <a:t>juridique</a:t>
          </a:r>
          <a:r>
            <a:rPr lang="en-US"/>
            <a:t> </a:t>
          </a:r>
          <a:r>
            <a:rPr lang="en-US" err="1"/>
            <a:t>s’adapte</a:t>
          </a:r>
          <a:r>
            <a:rPr lang="en-US"/>
            <a:t> pour </a:t>
          </a:r>
          <a:r>
            <a:rPr lang="en-US" err="1"/>
            <a:t>suivre</a:t>
          </a:r>
          <a:r>
            <a:rPr lang="en-US"/>
            <a:t> les </a:t>
          </a:r>
          <a:r>
            <a:rPr lang="en-US" err="1"/>
            <a:t>évolutions</a:t>
          </a:r>
          <a:r>
            <a:rPr lang="en-US"/>
            <a:t> des technologies et de </a:t>
          </a:r>
          <a:r>
            <a:rPr lang="en-US" err="1"/>
            <a:t>nos</a:t>
          </a:r>
          <a:r>
            <a:rPr lang="en-US"/>
            <a:t> </a:t>
          </a:r>
          <a:r>
            <a:rPr lang="en-US" err="1"/>
            <a:t>sociétés</a:t>
          </a:r>
          <a:r>
            <a:rPr lang="en-US"/>
            <a:t> (usages </a:t>
          </a:r>
          <a:r>
            <a:rPr lang="en-US" err="1"/>
            <a:t>accrus</a:t>
          </a:r>
          <a:r>
            <a:rPr lang="en-US"/>
            <a:t> du numérique, </a:t>
          </a:r>
          <a:r>
            <a:rPr lang="en-US" err="1"/>
            <a:t>développement</a:t>
          </a:r>
          <a:r>
            <a:rPr lang="en-US"/>
            <a:t> du commerce </a:t>
          </a:r>
          <a:r>
            <a:rPr lang="en-US" err="1"/>
            <a:t>en</a:t>
          </a:r>
          <a:r>
            <a:rPr lang="en-US"/>
            <a:t> </a:t>
          </a:r>
          <a:r>
            <a:rPr lang="en-US" err="1"/>
            <a:t>ligne</a:t>
          </a:r>
          <a:r>
            <a:rPr lang="en-US"/>
            <a:t>…).</a:t>
          </a:r>
        </a:p>
      </dgm:t>
    </dgm:pt>
    <dgm:pt modelId="{FF2903EF-DCA2-4E94-8DEB-1326F233C688}" type="parTrans" cxnId="{C722669E-C481-4EBE-A186-ECC9E5CB0DB1}">
      <dgm:prSet/>
      <dgm:spPr/>
      <dgm:t>
        <a:bodyPr/>
        <a:lstStyle/>
        <a:p>
          <a:endParaRPr lang="en-US"/>
        </a:p>
      </dgm:t>
    </dgm:pt>
    <dgm:pt modelId="{DF08020E-9E64-4A5A-9558-5945FB0EBE5D}" type="sibTrans" cxnId="{C722669E-C481-4EBE-A186-ECC9E5CB0DB1}">
      <dgm:prSet/>
      <dgm:spPr/>
      <dgm:t>
        <a:bodyPr/>
        <a:lstStyle/>
        <a:p>
          <a:endParaRPr lang="en-US"/>
        </a:p>
      </dgm:t>
    </dgm:pt>
    <dgm:pt modelId="{ECFA50E2-A0B3-4421-8F31-6A4797774862}">
      <dgm:prSet/>
      <dgm:spPr/>
      <dgm:t>
        <a:bodyPr/>
        <a:lstStyle/>
        <a:p>
          <a:r>
            <a:rPr lang="en-US" i="1"/>
            <a:t>Source : Cnil.fr</a:t>
          </a:r>
        </a:p>
      </dgm:t>
    </dgm:pt>
    <dgm:pt modelId="{ED641289-5E0B-4C5B-B0C4-6A5F035C4358}" type="parTrans" cxnId="{B9ACA731-EF56-4F08-9D02-22F39BABCB01}">
      <dgm:prSet/>
      <dgm:spPr/>
      <dgm:t>
        <a:bodyPr/>
        <a:lstStyle/>
        <a:p>
          <a:endParaRPr lang="en-US"/>
        </a:p>
      </dgm:t>
    </dgm:pt>
    <dgm:pt modelId="{970282AC-0B51-402E-B243-57B979574448}" type="sibTrans" cxnId="{B9ACA731-EF56-4F08-9D02-22F39BABCB01}">
      <dgm:prSet/>
      <dgm:spPr/>
      <dgm:t>
        <a:bodyPr/>
        <a:lstStyle/>
        <a:p>
          <a:endParaRPr lang="en-US"/>
        </a:p>
      </dgm:t>
    </dgm:pt>
    <dgm:pt modelId="{6DA01E66-7A73-4A8D-AFA5-708498242834}">
      <dgm:prSet phldr="0"/>
      <dgm:spPr/>
      <dgm:t>
        <a:bodyPr/>
        <a:lstStyle/>
        <a:p>
          <a:pPr rtl="0"/>
          <a:r>
            <a:rPr lang="en-US" b="0"/>
            <a:t>Le RGPD </a:t>
          </a:r>
          <a:r>
            <a:rPr lang="en-US" b="0" err="1"/>
            <a:t>encadre</a:t>
          </a:r>
          <a:r>
            <a:rPr lang="en-US" b="0"/>
            <a:t> le </a:t>
          </a:r>
          <a:r>
            <a:rPr lang="en-US" b="0" err="1"/>
            <a:t>traitement</a:t>
          </a:r>
          <a:r>
            <a:rPr lang="en-US" b="0"/>
            <a:t> des </a:t>
          </a:r>
          <a:r>
            <a:rPr lang="en-US" b="0" err="1"/>
            <a:t>données</a:t>
          </a:r>
          <a:r>
            <a:rPr lang="en-US" b="0"/>
            <a:t> </a:t>
          </a:r>
          <a:r>
            <a:rPr lang="en-US" b="0" err="1"/>
            <a:t>personnelles</a:t>
          </a:r>
          <a:r>
            <a:rPr lang="en-US" b="0">
              <a:latin typeface="Georgia Pro Semibold"/>
            </a:rPr>
            <a:t> de manière égalitaire</a:t>
          </a:r>
          <a:r>
            <a:rPr lang="en-US" b="0"/>
            <a:t> sur le </a:t>
          </a:r>
          <a:r>
            <a:rPr lang="en-US" b="0" err="1"/>
            <a:t>territoire</a:t>
          </a:r>
          <a:r>
            <a:rPr lang="en-US" b="0"/>
            <a:t> de </a:t>
          </a:r>
          <a:r>
            <a:rPr lang="en-US" b="0" err="1"/>
            <a:t>l’Union</a:t>
          </a:r>
          <a:r>
            <a:rPr lang="en-US" b="0"/>
            <a:t> </a:t>
          </a:r>
          <a:r>
            <a:rPr lang="en-US" b="0" err="1"/>
            <a:t>européenne</a:t>
          </a:r>
          <a:r>
            <a:rPr lang="en-US" b="0"/>
            <a:t>.</a:t>
          </a:r>
        </a:p>
      </dgm:t>
    </dgm:pt>
    <dgm:pt modelId="{29B1BBCF-3061-4564-AE04-DBA1185225C9}" type="parTrans" cxnId="{1161A4CF-A084-4AE1-924F-48F3B94BCFF3}">
      <dgm:prSet/>
      <dgm:spPr/>
      <dgm:t>
        <a:bodyPr/>
        <a:lstStyle/>
        <a:p>
          <a:endParaRPr lang="fr-FR"/>
        </a:p>
      </dgm:t>
    </dgm:pt>
    <dgm:pt modelId="{CE49307C-5CD9-4D0A-A66F-82AC7FDC9AE7}" type="sibTrans" cxnId="{1161A4CF-A084-4AE1-924F-48F3B94BCFF3}">
      <dgm:prSet/>
      <dgm:spPr/>
      <dgm:t>
        <a:bodyPr/>
        <a:lstStyle/>
        <a:p>
          <a:endParaRPr lang="fr-FR"/>
        </a:p>
      </dgm:t>
    </dgm:pt>
    <dgm:pt modelId="{493506F5-1833-49F0-AFE5-D64FB4EF92F9}" type="pres">
      <dgm:prSet presAssocID="{6025B952-2457-4368-88E0-8A16E5D5A61C}" presName="vert0" presStyleCnt="0">
        <dgm:presLayoutVars>
          <dgm:dir/>
          <dgm:animOne val="branch"/>
          <dgm:animLvl val="lvl"/>
        </dgm:presLayoutVars>
      </dgm:prSet>
      <dgm:spPr/>
    </dgm:pt>
    <dgm:pt modelId="{73C8B7F6-D9C6-4D9D-A163-50C45ED1DB45}" type="pres">
      <dgm:prSet presAssocID="{7111B334-7D7E-4621-A5CA-C9EDBF797780}" presName="thickLine" presStyleLbl="alignNode1" presStyleIdx="0" presStyleCnt="4"/>
      <dgm:spPr/>
    </dgm:pt>
    <dgm:pt modelId="{C4ECAB03-C803-4586-9364-2DF8CA32E4DA}" type="pres">
      <dgm:prSet presAssocID="{7111B334-7D7E-4621-A5CA-C9EDBF797780}" presName="horz1" presStyleCnt="0"/>
      <dgm:spPr/>
    </dgm:pt>
    <dgm:pt modelId="{AFC88310-4660-4BA2-AF6F-2549B711CD7A}" type="pres">
      <dgm:prSet presAssocID="{7111B334-7D7E-4621-A5CA-C9EDBF797780}" presName="tx1" presStyleLbl="revTx" presStyleIdx="0" presStyleCnt="4"/>
      <dgm:spPr/>
    </dgm:pt>
    <dgm:pt modelId="{D060C7C3-680C-4471-AC1B-3ED1F981D22B}" type="pres">
      <dgm:prSet presAssocID="{7111B334-7D7E-4621-A5CA-C9EDBF797780}" presName="vert1" presStyleCnt="0"/>
      <dgm:spPr/>
    </dgm:pt>
    <dgm:pt modelId="{DE461CD0-FE91-4251-B758-3B553592FCD8}" type="pres">
      <dgm:prSet presAssocID="{6DA01E66-7A73-4A8D-AFA5-708498242834}" presName="thickLine" presStyleLbl="alignNode1" presStyleIdx="1" presStyleCnt="4"/>
      <dgm:spPr/>
    </dgm:pt>
    <dgm:pt modelId="{A51C58A2-376A-44ED-9493-616525D2E62F}" type="pres">
      <dgm:prSet presAssocID="{6DA01E66-7A73-4A8D-AFA5-708498242834}" presName="horz1" presStyleCnt="0"/>
      <dgm:spPr/>
    </dgm:pt>
    <dgm:pt modelId="{82251C75-C373-44CB-A24C-82111F0266E4}" type="pres">
      <dgm:prSet presAssocID="{6DA01E66-7A73-4A8D-AFA5-708498242834}" presName="tx1" presStyleLbl="revTx" presStyleIdx="1" presStyleCnt="4"/>
      <dgm:spPr/>
    </dgm:pt>
    <dgm:pt modelId="{7861517F-695B-41B8-9147-F875F368063B}" type="pres">
      <dgm:prSet presAssocID="{6DA01E66-7A73-4A8D-AFA5-708498242834}" presName="vert1" presStyleCnt="0"/>
      <dgm:spPr/>
    </dgm:pt>
    <dgm:pt modelId="{E2C55EA6-E5AC-4DCC-8DB2-21F606C33051}" type="pres">
      <dgm:prSet presAssocID="{5C97EF07-A54E-4DA8-BF22-94649A597BC7}" presName="thickLine" presStyleLbl="alignNode1" presStyleIdx="2" presStyleCnt="4"/>
      <dgm:spPr/>
    </dgm:pt>
    <dgm:pt modelId="{3151A5FA-6DCF-4AE9-B907-435DAF011670}" type="pres">
      <dgm:prSet presAssocID="{5C97EF07-A54E-4DA8-BF22-94649A597BC7}" presName="horz1" presStyleCnt="0"/>
      <dgm:spPr/>
    </dgm:pt>
    <dgm:pt modelId="{767C8FA9-6ADA-49A7-88FD-D909B4A66387}" type="pres">
      <dgm:prSet presAssocID="{5C97EF07-A54E-4DA8-BF22-94649A597BC7}" presName="tx1" presStyleLbl="revTx" presStyleIdx="2" presStyleCnt="4"/>
      <dgm:spPr/>
    </dgm:pt>
    <dgm:pt modelId="{BF60FA0D-A388-41CB-940C-5AA21EBC6B65}" type="pres">
      <dgm:prSet presAssocID="{5C97EF07-A54E-4DA8-BF22-94649A597BC7}" presName="vert1" presStyleCnt="0"/>
      <dgm:spPr/>
    </dgm:pt>
    <dgm:pt modelId="{FE2A0606-6EFD-4956-B4AA-E01277E7C8A7}" type="pres">
      <dgm:prSet presAssocID="{ECFA50E2-A0B3-4421-8F31-6A4797774862}" presName="thickLine" presStyleLbl="alignNode1" presStyleIdx="3" presStyleCnt="4"/>
      <dgm:spPr/>
    </dgm:pt>
    <dgm:pt modelId="{8B1BD3E7-417B-4F50-9F0B-3F2BA54F6B21}" type="pres">
      <dgm:prSet presAssocID="{ECFA50E2-A0B3-4421-8F31-6A4797774862}" presName="horz1" presStyleCnt="0"/>
      <dgm:spPr/>
    </dgm:pt>
    <dgm:pt modelId="{65ACCCA9-73C1-423E-8630-24E78836BFF1}" type="pres">
      <dgm:prSet presAssocID="{ECFA50E2-A0B3-4421-8F31-6A4797774862}" presName="tx1" presStyleLbl="revTx" presStyleIdx="3" presStyleCnt="4"/>
      <dgm:spPr/>
    </dgm:pt>
    <dgm:pt modelId="{98F627D1-053E-40B7-A721-C9050983A9A1}" type="pres">
      <dgm:prSet presAssocID="{ECFA50E2-A0B3-4421-8F31-6A4797774862}" presName="vert1" presStyleCnt="0"/>
      <dgm:spPr/>
    </dgm:pt>
  </dgm:ptLst>
  <dgm:cxnLst>
    <dgm:cxn modelId="{DE95C413-A5B2-436F-B8B4-6E3653A94FC6}" type="presOf" srcId="{6DA01E66-7A73-4A8D-AFA5-708498242834}" destId="{82251C75-C373-44CB-A24C-82111F0266E4}" srcOrd="0" destOrd="0" presId="urn:microsoft.com/office/officeart/2008/layout/LinedList"/>
    <dgm:cxn modelId="{CE705C19-B7AB-4F3C-BA7E-C8A4E9969EA2}" type="presOf" srcId="{ECFA50E2-A0B3-4421-8F31-6A4797774862}" destId="{65ACCCA9-73C1-423E-8630-24E78836BFF1}" srcOrd="0" destOrd="0" presId="urn:microsoft.com/office/officeart/2008/layout/LinedList"/>
    <dgm:cxn modelId="{B9ACA731-EF56-4F08-9D02-22F39BABCB01}" srcId="{6025B952-2457-4368-88E0-8A16E5D5A61C}" destId="{ECFA50E2-A0B3-4421-8F31-6A4797774862}" srcOrd="3" destOrd="0" parTransId="{ED641289-5E0B-4C5B-B0C4-6A5F035C4358}" sibTransId="{970282AC-0B51-402E-B243-57B979574448}"/>
    <dgm:cxn modelId="{51400168-6E85-48C3-9F61-9E5C1667A52C}" type="presOf" srcId="{5C97EF07-A54E-4DA8-BF22-94649A597BC7}" destId="{767C8FA9-6ADA-49A7-88FD-D909B4A66387}" srcOrd="0" destOrd="0" presId="urn:microsoft.com/office/officeart/2008/layout/LinedList"/>
    <dgm:cxn modelId="{93B53070-A53E-4AD6-86FA-76799F6541F1}" type="presOf" srcId="{7111B334-7D7E-4621-A5CA-C9EDBF797780}" destId="{AFC88310-4660-4BA2-AF6F-2549B711CD7A}" srcOrd="0" destOrd="0" presId="urn:microsoft.com/office/officeart/2008/layout/LinedList"/>
    <dgm:cxn modelId="{C722669E-C481-4EBE-A186-ECC9E5CB0DB1}" srcId="{6025B952-2457-4368-88E0-8A16E5D5A61C}" destId="{5C97EF07-A54E-4DA8-BF22-94649A597BC7}" srcOrd="2" destOrd="0" parTransId="{FF2903EF-DCA2-4E94-8DEB-1326F233C688}" sibTransId="{DF08020E-9E64-4A5A-9558-5945FB0EBE5D}"/>
    <dgm:cxn modelId="{1161A4CF-A084-4AE1-924F-48F3B94BCFF3}" srcId="{6025B952-2457-4368-88E0-8A16E5D5A61C}" destId="{6DA01E66-7A73-4A8D-AFA5-708498242834}" srcOrd="1" destOrd="0" parTransId="{29B1BBCF-3061-4564-AE04-DBA1185225C9}" sibTransId="{CE49307C-5CD9-4D0A-A66F-82AC7FDC9AE7}"/>
    <dgm:cxn modelId="{6F18D3D7-5F30-4639-B153-BC86C22E17B0}" type="presOf" srcId="{6025B952-2457-4368-88E0-8A16E5D5A61C}" destId="{493506F5-1833-49F0-AFE5-D64FB4EF92F9}" srcOrd="0" destOrd="0" presId="urn:microsoft.com/office/officeart/2008/layout/LinedList"/>
    <dgm:cxn modelId="{5DA366FC-1EBE-4114-934E-31D74B8B8DDA}" srcId="{6025B952-2457-4368-88E0-8A16E5D5A61C}" destId="{7111B334-7D7E-4621-A5CA-C9EDBF797780}" srcOrd="0" destOrd="0" parTransId="{0F6D88AD-4695-404B-BCF7-03FE8DD50982}" sibTransId="{3A12E1BE-DC8F-45D0-807E-112C3E714241}"/>
    <dgm:cxn modelId="{22B2D1DD-77E3-43FA-B05C-C6699F779125}" type="presParOf" srcId="{493506F5-1833-49F0-AFE5-D64FB4EF92F9}" destId="{73C8B7F6-D9C6-4D9D-A163-50C45ED1DB45}" srcOrd="0" destOrd="0" presId="urn:microsoft.com/office/officeart/2008/layout/LinedList"/>
    <dgm:cxn modelId="{12A54303-BFFA-48FB-89A7-6C7C9E5925F6}" type="presParOf" srcId="{493506F5-1833-49F0-AFE5-D64FB4EF92F9}" destId="{C4ECAB03-C803-4586-9364-2DF8CA32E4DA}" srcOrd="1" destOrd="0" presId="urn:microsoft.com/office/officeart/2008/layout/LinedList"/>
    <dgm:cxn modelId="{0CEA045B-FAFF-4C04-A2A3-387B86A3316F}" type="presParOf" srcId="{C4ECAB03-C803-4586-9364-2DF8CA32E4DA}" destId="{AFC88310-4660-4BA2-AF6F-2549B711CD7A}" srcOrd="0" destOrd="0" presId="urn:microsoft.com/office/officeart/2008/layout/LinedList"/>
    <dgm:cxn modelId="{6652078A-B23C-4B53-AA91-A622A547F9FD}" type="presParOf" srcId="{C4ECAB03-C803-4586-9364-2DF8CA32E4DA}" destId="{D060C7C3-680C-4471-AC1B-3ED1F981D22B}" srcOrd="1" destOrd="0" presId="urn:microsoft.com/office/officeart/2008/layout/LinedList"/>
    <dgm:cxn modelId="{45E8C288-5121-4604-867E-AE3883A7082D}" type="presParOf" srcId="{493506F5-1833-49F0-AFE5-D64FB4EF92F9}" destId="{DE461CD0-FE91-4251-B758-3B553592FCD8}" srcOrd="2" destOrd="0" presId="urn:microsoft.com/office/officeart/2008/layout/LinedList"/>
    <dgm:cxn modelId="{E60DE3EC-AECB-493D-BA3A-EAD3C7E8F984}" type="presParOf" srcId="{493506F5-1833-49F0-AFE5-D64FB4EF92F9}" destId="{A51C58A2-376A-44ED-9493-616525D2E62F}" srcOrd="3" destOrd="0" presId="urn:microsoft.com/office/officeart/2008/layout/LinedList"/>
    <dgm:cxn modelId="{9E04E710-9C2C-46F4-9CB8-6B5426F084B3}" type="presParOf" srcId="{A51C58A2-376A-44ED-9493-616525D2E62F}" destId="{82251C75-C373-44CB-A24C-82111F0266E4}" srcOrd="0" destOrd="0" presId="urn:microsoft.com/office/officeart/2008/layout/LinedList"/>
    <dgm:cxn modelId="{CD7F7C2D-F388-4C28-A74A-35D040BA7F0D}" type="presParOf" srcId="{A51C58A2-376A-44ED-9493-616525D2E62F}" destId="{7861517F-695B-41B8-9147-F875F368063B}" srcOrd="1" destOrd="0" presId="urn:microsoft.com/office/officeart/2008/layout/LinedList"/>
    <dgm:cxn modelId="{46222D02-5A21-41AA-8B3A-549AECC26002}" type="presParOf" srcId="{493506F5-1833-49F0-AFE5-D64FB4EF92F9}" destId="{E2C55EA6-E5AC-4DCC-8DB2-21F606C33051}" srcOrd="4" destOrd="0" presId="urn:microsoft.com/office/officeart/2008/layout/LinedList"/>
    <dgm:cxn modelId="{12EF76DD-8345-4FEE-BCEA-3ECBF781D227}" type="presParOf" srcId="{493506F5-1833-49F0-AFE5-D64FB4EF92F9}" destId="{3151A5FA-6DCF-4AE9-B907-435DAF011670}" srcOrd="5" destOrd="0" presId="urn:microsoft.com/office/officeart/2008/layout/LinedList"/>
    <dgm:cxn modelId="{6069C214-D341-484B-915C-559F79B414F4}" type="presParOf" srcId="{3151A5FA-6DCF-4AE9-B907-435DAF011670}" destId="{767C8FA9-6ADA-49A7-88FD-D909B4A66387}" srcOrd="0" destOrd="0" presId="urn:microsoft.com/office/officeart/2008/layout/LinedList"/>
    <dgm:cxn modelId="{2FA83529-A34E-477E-ADAB-3231A759A113}" type="presParOf" srcId="{3151A5FA-6DCF-4AE9-B907-435DAF011670}" destId="{BF60FA0D-A388-41CB-940C-5AA21EBC6B65}" srcOrd="1" destOrd="0" presId="urn:microsoft.com/office/officeart/2008/layout/LinedList"/>
    <dgm:cxn modelId="{C4A71B69-C39C-45ED-AB23-F295AEB89F82}" type="presParOf" srcId="{493506F5-1833-49F0-AFE5-D64FB4EF92F9}" destId="{FE2A0606-6EFD-4956-B4AA-E01277E7C8A7}" srcOrd="6" destOrd="0" presId="urn:microsoft.com/office/officeart/2008/layout/LinedList"/>
    <dgm:cxn modelId="{80F1DACD-8A97-48FB-B13C-8D580EC70448}" type="presParOf" srcId="{493506F5-1833-49F0-AFE5-D64FB4EF92F9}" destId="{8B1BD3E7-417B-4F50-9F0B-3F2BA54F6B21}" srcOrd="7" destOrd="0" presId="urn:microsoft.com/office/officeart/2008/layout/LinedList"/>
    <dgm:cxn modelId="{CF89AE91-F186-4B01-A99E-102E06AEC3B7}" type="presParOf" srcId="{8B1BD3E7-417B-4F50-9F0B-3F2BA54F6B21}" destId="{65ACCCA9-73C1-423E-8630-24E78836BFF1}" srcOrd="0" destOrd="0" presId="urn:microsoft.com/office/officeart/2008/layout/LinedList"/>
    <dgm:cxn modelId="{0232466E-E671-4227-A575-CB1A51D8C56D}" type="presParOf" srcId="{8B1BD3E7-417B-4F50-9F0B-3F2BA54F6B21}" destId="{98F627D1-053E-40B7-A721-C9050983A9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DA47E7-EA8E-4A06-99A8-382ABE363A0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EBD384F-E39E-4CD8-9D3C-B95647923B1D}">
      <dgm:prSet/>
      <dgm:spPr/>
      <dgm:t>
        <a:bodyPr/>
        <a:lstStyle/>
        <a:p>
          <a:r>
            <a:rPr lang="en-US"/>
            <a:t>5 principes à respecter selon la CNIL : </a:t>
          </a:r>
        </a:p>
      </dgm:t>
    </dgm:pt>
    <dgm:pt modelId="{818A34FA-04F2-4DC6-863B-A06927FC6D46}" type="parTrans" cxnId="{AB04F65D-B079-40F2-8929-14A5105C289B}">
      <dgm:prSet/>
      <dgm:spPr/>
      <dgm:t>
        <a:bodyPr/>
        <a:lstStyle/>
        <a:p>
          <a:endParaRPr lang="en-US"/>
        </a:p>
      </dgm:t>
    </dgm:pt>
    <dgm:pt modelId="{9F720325-2BD6-4D3A-A1C4-BEC308A18314}" type="sibTrans" cxnId="{AB04F65D-B079-40F2-8929-14A5105C289B}">
      <dgm:prSet/>
      <dgm:spPr/>
      <dgm:t>
        <a:bodyPr/>
        <a:lstStyle/>
        <a:p>
          <a:endParaRPr lang="en-US"/>
        </a:p>
      </dgm:t>
    </dgm:pt>
    <dgm:pt modelId="{94FB74EA-FB1D-4EBE-8F6A-55F51196145A}">
      <dgm:prSet/>
      <dgm:spPr/>
      <dgm:t>
        <a:bodyPr/>
        <a:lstStyle/>
        <a:p>
          <a:r>
            <a:rPr lang="en-US"/>
            <a:t>Principe de finalité </a:t>
          </a:r>
        </a:p>
      </dgm:t>
    </dgm:pt>
    <dgm:pt modelId="{312D6CD2-213A-4729-AED0-FD42393526BD}" type="parTrans" cxnId="{3235FA71-3AD7-4ECA-A7EC-9960A88616C3}">
      <dgm:prSet/>
      <dgm:spPr/>
      <dgm:t>
        <a:bodyPr/>
        <a:lstStyle/>
        <a:p>
          <a:endParaRPr lang="en-US"/>
        </a:p>
      </dgm:t>
    </dgm:pt>
    <dgm:pt modelId="{455A2ADA-E29F-4666-AB6C-AB8B5EFAE75C}" type="sibTrans" cxnId="{3235FA71-3AD7-4ECA-A7EC-9960A88616C3}">
      <dgm:prSet/>
      <dgm:spPr/>
      <dgm:t>
        <a:bodyPr/>
        <a:lstStyle/>
        <a:p>
          <a:endParaRPr lang="en-US"/>
        </a:p>
      </dgm:t>
    </dgm:pt>
    <dgm:pt modelId="{B6F11840-3EF9-4236-ADC8-AE53921435C1}">
      <dgm:prSet/>
      <dgm:spPr/>
      <dgm:t>
        <a:bodyPr/>
        <a:lstStyle/>
        <a:p>
          <a:r>
            <a:rPr lang="en-US"/>
            <a:t>Principe de proportionalité</a:t>
          </a:r>
        </a:p>
      </dgm:t>
    </dgm:pt>
    <dgm:pt modelId="{63C40859-58AF-486F-82F7-936558438A6A}" type="parTrans" cxnId="{98D4E5C9-CE05-4804-A3C7-569A559DEB22}">
      <dgm:prSet/>
      <dgm:spPr/>
      <dgm:t>
        <a:bodyPr/>
        <a:lstStyle/>
        <a:p>
          <a:endParaRPr lang="en-US"/>
        </a:p>
      </dgm:t>
    </dgm:pt>
    <dgm:pt modelId="{7A270919-007F-4956-80FB-9EB2F8773781}" type="sibTrans" cxnId="{98D4E5C9-CE05-4804-A3C7-569A559DEB22}">
      <dgm:prSet/>
      <dgm:spPr/>
      <dgm:t>
        <a:bodyPr/>
        <a:lstStyle/>
        <a:p>
          <a:endParaRPr lang="en-US"/>
        </a:p>
      </dgm:t>
    </dgm:pt>
    <dgm:pt modelId="{3B05C293-F4CF-44D3-A535-62787927323D}">
      <dgm:prSet/>
      <dgm:spPr/>
      <dgm:t>
        <a:bodyPr/>
        <a:lstStyle/>
        <a:p>
          <a:r>
            <a:rPr lang="en-US"/>
            <a:t>Principe de durée de conservation limitée</a:t>
          </a:r>
        </a:p>
      </dgm:t>
    </dgm:pt>
    <dgm:pt modelId="{B0628B6C-B632-4D8F-BE2D-EAE7EA77DB47}" type="parTrans" cxnId="{DB8854B6-FE5C-4ED0-9EF3-FA1EC18E507C}">
      <dgm:prSet/>
      <dgm:spPr/>
      <dgm:t>
        <a:bodyPr/>
        <a:lstStyle/>
        <a:p>
          <a:endParaRPr lang="en-US"/>
        </a:p>
      </dgm:t>
    </dgm:pt>
    <dgm:pt modelId="{C12CE0E0-93D5-40B3-B306-0A14B687B3C2}" type="sibTrans" cxnId="{DB8854B6-FE5C-4ED0-9EF3-FA1EC18E507C}">
      <dgm:prSet/>
      <dgm:spPr/>
      <dgm:t>
        <a:bodyPr/>
        <a:lstStyle/>
        <a:p>
          <a:endParaRPr lang="en-US"/>
        </a:p>
      </dgm:t>
    </dgm:pt>
    <dgm:pt modelId="{98996750-5FBF-42AC-A219-97E2EFD11139}">
      <dgm:prSet/>
      <dgm:spPr/>
      <dgm:t>
        <a:bodyPr/>
        <a:lstStyle/>
        <a:p>
          <a:r>
            <a:rPr lang="en-US"/>
            <a:t>Principe de sécurité et de confidentialité</a:t>
          </a:r>
        </a:p>
      </dgm:t>
    </dgm:pt>
    <dgm:pt modelId="{9DC4E4E5-9BE1-49FF-9EEF-9BC41339BFE5}" type="parTrans" cxnId="{55E300C5-E607-4E7A-9F8D-23E246BE0176}">
      <dgm:prSet/>
      <dgm:spPr/>
      <dgm:t>
        <a:bodyPr/>
        <a:lstStyle/>
        <a:p>
          <a:endParaRPr lang="en-US"/>
        </a:p>
      </dgm:t>
    </dgm:pt>
    <dgm:pt modelId="{CB5D5C2B-2377-451E-B707-8D6AC11526C5}" type="sibTrans" cxnId="{55E300C5-E607-4E7A-9F8D-23E246BE0176}">
      <dgm:prSet/>
      <dgm:spPr/>
      <dgm:t>
        <a:bodyPr/>
        <a:lstStyle/>
        <a:p>
          <a:endParaRPr lang="en-US"/>
        </a:p>
      </dgm:t>
    </dgm:pt>
    <dgm:pt modelId="{5596A937-1408-4CD8-8500-59C7A831D96F}">
      <dgm:prSet/>
      <dgm:spPr/>
      <dgm:t>
        <a:bodyPr/>
        <a:lstStyle/>
        <a:p>
          <a:r>
            <a:rPr lang="en-US"/>
            <a:t>Droits des personnes</a:t>
          </a:r>
        </a:p>
      </dgm:t>
    </dgm:pt>
    <dgm:pt modelId="{11A9FEA7-B564-4F11-A635-47258D82B51F}" type="parTrans" cxnId="{2FA7BE91-8953-4019-A4B1-E5BA506A829C}">
      <dgm:prSet/>
      <dgm:spPr/>
      <dgm:t>
        <a:bodyPr/>
        <a:lstStyle/>
        <a:p>
          <a:endParaRPr lang="en-US"/>
        </a:p>
      </dgm:t>
    </dgm:pt>
    <dgm:pt modelId="{184101D7-EEB7-45F2-8205-D2DB384F0C7D}" type="sibTrans" cxnId="{2FA7BE91-8953-4019-A4B1-E5BA506A829C}">
      <dgm:prSet/>
      <dgm:spPr/>
      <dgm:t>
        <a:bodyPr/>
        <a:lstStyle/>
        <a:p>
          <a:endParaRPr lang="en-US"/>
        </a:p>
      </dgm:t>
    </dgm:pt>
    <dgm:pt modelId="{911A3513-674F-4E96-B2FF-BA03CD5645E9}" type="pres">
      <dgm:prSet presAssocID="{9EDA47E7-EA8E-4A06-99A8-382ABE363A04}" presName="linear" presStyleCnt="0">
        <dgm:presLayoutVars>
          <dgm:dir/>
          <dgm:animLvl val="lvl"/>
          <dgm:resizeHandles val="exact"/>
        </dgm:presLayoutVars>
      </dgm:prSet>
      <dgm:spPr/>
    </dgm:pt>
    <dgm:pt modelId="{AD5A0997-765A-4793-B2EF-C3AC5DBAD481}" type="pres">
      <dgm:prSet presAssocID="{2EBD384F-E39E-4CD8-9D3C-B95647923B1D}" presName="parentLin" presStyleCnt="0"/>
      <dgm:spPr/>
    </dgm:pt>
    <dgm:pt modelId="{B2DCB960-6144-464D-90BC-27D7536961CA}" type="pres">
      <dgm:prSet presAssocID="{2EBD384F-E39E-4CD8-9D3C-B95647923B1D}" presName="parentLeftMargin" presStyleLbl="node1" presStyleIdx="0" presStyleCnt="1"/>
      <dgm:spPr/>
    </dgm:pt>
    <dgm:pt modelId="{76502AFF-152B-4202-BC45-653634E5FA25}" type="pres">
      <dgm:prSet presAssocID="{2EBD384F-E39E-4CD8-9D3C-B95647923B1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A5BC133-229C-4D45-93C2-D59B9AC894BD}" type="pres">
      <dgm:prSet presAssocID="{2EBD384F-E39E-4CD8-9D3C-B95647923B1D}" presName="negativeSpace" presStyleCnt="0"/>
      <dgm:spPr/>
    </dgm:pt>
    <dgm:pt modelId="{4318BCC0-4F19-4151-A4F6-4F5F864FD469}" type="pres">
      <dgm:prSet presAssocID="{2EBD384F-E39E-4CD8-9D3C-B95647923B1D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7A9050D-1072-4FFD-9D8F-75820B60C8C5}" type="presOf" srcId="{3B05C293-F4CF-44D3-A535-62787927323D}" destId="{4318BCC0-4F19-4151-A4F6-4F5F864FD469}" srcOrd="0" destOrd="2" presId="urn:microsoft.com/office/officeart/2005/8/layout/list1"/>
    <dgm:cxn modelId="{8BC64D2D-811A-44EB-98C1-3A5FDAA0C91A}" type="presOf" srcId="{5596A937-1408-4CD8-8500-59C7A831D96F}" destId="{4318BCC0-4F19-4151-A4F6-4F5F864FD469}" srcOrd="0" destOrd="4" presId="urn:microsoft.com/office/officeart/2005/8/layout/list1"/>
    <dgm:cxn modelId="{7DF92F2F-0B10-44E2-9CA8-FF1D4517DC04}" type="presOf" srcId="{B6F11840-3EF9-4236-ADC8-AE53921435C1}" destId="{4318BCC0-4F19-4151-A4F6-4F5F864FD469}" srcOrd="0" destOrd="1" presId="urn:microsoft.com/office/officeart/2005/8/layout/list1"/>
    <dgm:cxn modelId="{AB04F65D-B079-40F2-8929-14A5105C289B}" srcId="{9EDA47E7-EA8E-4A06-99A8-382ABE363A04}" destId="{2EBD384F-E39E-4CD8-9D3C-B95647923B1D}" srcOrd="0" destOrd="0" parTransId="{818A34FA-04F2-4DC6-863B-A06927FC6D46}" sibTransId="{9F720325-2BD6-4D3A-A1C4-BEC308A18314}"/>
    <dgm:cxn modelId="{6BDC3A47-49E6-46E0-9D3E-A89AEF140FA7}" type="presOf" srcId="{98996750-5FBF-42AC-A219-97E2EFD11139}" destId="{4318BCC0-4F19-4151-A4F6-4F5F864FD469}" srcOrd="0" destOrd="3" presId="urn:microsoft.com/office/officeart/2005/8/layout/list1"/>
    <dgm:cxn modelId="{388FB851-F0B1-4F0A-9E0B-E8DE57778F53}" type="presOf" srcId="{2EBD384F-E39E-4CD8-9D3C-B95647923B1D}" destId="{76502AFF-152B-4202-BC45-653634E5FA25}" srcOrd="1" destOrd="0" presId="urn:microsoft.com/office/officeart/2005/8/layout/list1"/>
    <dgm:cxn modelId="{3235FA71-3AD7-4ECA-A7EC-9960A88616C3}" srcId="{2EBD384F-E39E-4CD8-9D3C-B95647923B1D}" destId="{94FB74EA-FB1D-4EBE-8F6A-55F51196145A}" srcOrd="0" destOrd="0" parTransId="{312D6CD2-213A-4729-AED0-FD42393526BD}" sibTransId="{455A2ADA-E29F-4666-AB6C-AB8B5EFAE75C}"/>
    <dgm:cxn modelId="{CF827C8A-2112-4A4D-A6E3-7647C181D084}" type="presOf" srcId="{2EBD384F-E39E-4CD8-9D3C-B95647923B1D}" destId="{B2DCB960-6144-464D-90BC-27D7536961CA}" srcOrd="0" destOrd="0" presId="urn:microsoft.com/office/officeart/2005/8/layout/list1"/>
    <dgm:cxn modelId="{2FA7BE91-8953-4019-A4B1-E5BA506A829C}" srcId="{2EBD384F-E39E-4CD8-9D3C-B95647923B1D}" destId="{5596A937-1408-4CD8-8500-59C7A831D96F}" srcOrd="4" destOrd="0" parTransId="{11A9FEA7-B564-4F11-A635-47258D82B51F}" sibTransId="{184101D7-EEB7-45F2-8205-D2DB384F0C7D}"/>
    <dgm:cxn modelId="{DB8854B6-FE5C-4ED0-9EF3-FA1EC18E507C}" srcId="{2EBD384F-E39E-4CD8-9D3C-B95647923B1D}" destId="{3B05C293-F4CF-44D3-A535-62787927323D}" srcOrd="2" destOrd="0" parTransId="{B0628B6C-B632-4D8F-BE2D-EAE7EA77DB47}" sibTransId="{C12CE0E0-93D5-40B3-B306-0A14B687B3C2}"/>
    <dgm:cxn modelId="{55E300C5-E607-4E7A-9F8D-23E246BE0176}" srcId="{2EBD384F-E39E-4CD8-9D3C-B95647923B1D}" destId="{98996750-5FBF-42AC-A219-97E2EFD11139}" srcOrd="3" destOrd="0" parTransId="{9DC4E4E5-9BE1-49FF-9EEF-9BC41339BFE5}" sibTransId="{CB5D5C2B-2377-451E-B707-8D6AC11526C5}"/>
    <dgm:cxn modelId="{98D4E5C9-CE05-4804-A3C7-569A559DEB22}" srcId="{2EBD384F-E39E-4CD8-9D3C-B95647923B1D}" destId="{B6F11840-3EF9-4236-ADC8-AE53921435C1}" srcOrd="1" destOrd="0" parTransId="{63C40859-58AF-486F-82F7-936558438A6A}" sibTransId="{7A270919-007F-4956-80FB-9EB2F8773781}"/>
    <dgm:cxn modelId="{22C007D4-68C0-42B4-9DF2-1C7234F5F764}" type="presOf" srcId="{9EDA47E7-EA8E-4A06-99A8-382ABE363A04}" destId="{911A3513-674F-4E96-B2FF-BA03CD5645E9}" srcOrd="0" destOrd="0" presId="urn:microsoft.com/office/officeart/2005/8/layout/list1"/>
    <dgm:cxn modelId="{592716F4-5DD0-495B-8081-AA3C99D1F31A}" type="presOf" srcId="{94FB74EA-FB1D-4EBE-8F6A-55F51196145A}" destId="{4318BCC0-4F19-4151-A4F6-4F5F864FD469}" srcOrd="0" destOrd="0" presId="urn:microsoft.com/office/officeart/2005/8/layout/list1"/>
    <dgm:cxn modelId="{DF1DE3B1-20F2-4D37-9523-07BD45E95B33}" type="presParOf" srcId="{911A3513-674F-4E96-B2FF-BA03CD5645E9}" destId="{AD5A0997-765A-4793-B2EF-C3AC5DBAD481}" srcOrd="0" destOrd="0" presId="urn:microsoft.com/office/officeart/2005/8/layout/list1"/>
    <dgm:cxn modelId="{FDDCB1EE-FA7F-4EF1-93D9-F62921AC7B6F}" type="presParOf" srcId="{AD5A0997-765A-4793-B2EF-C3AC5DBAD481}" destId="{B2DCB960-6144-464D-90BC-27D7536961CA}" srcOrd="0" destOrd="0" presId="urn:microsoft.com/office/officeart/2005/8/layout/list1"/>
    <dgm:cxn modelId="{9A7785AF-AEA2-49A4-A132-C70F25C5C1D6}" type="presParOf" srcId="{AD5A0997-765A-4793-B2EF-C3AC5DBAD481}" destId="{76502AFF-152B-4202-BC45-653634E5FA25}" srcOrd="1" destOrd="0" presId="urn:microsoft.com/office/officeart/2005/8/layout/list1"/>
    <dgm:cxn modelId="{F4309209-35C3-4C45-BB05-4BF4EB201884}" type="presParOf" srcId="{911A3513-674F-4E96-B2FF-BA03CD5645E9}" destId="{FA5BC133-229C-4D45-93C2-D59B9AC894BD}" srcOrd="1" destOrd="0" presId="urn:microsoft.com/office/officeart/2005/8/layout/list1"/>
    <dgm:cxn modelId="{1F977CA1-D525-4378-9D2D-1B47447E1219}" type="presParOf" srcId="{911A3513-674F-4E96-B2FF-BA03CD5645E9}" destId="{4318BCC0-4F19-4151-A4F6-4F5F864FD46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FA7F9C-E59D-41EC-9C1B-3AA55451443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2AA01B9-2482-4C58-9088-B0898BC07417}">
      <dgm:prSet/>
      <dgm:spPr/>
      <dgm:t>
        <a:bodyPr/>
        <a:lstStyle/>
        <a:p>
          <a:r>
            <a:rPr lang="en-US" err="1"/>
            <a:t>l'anonymisation</a:t>
          </a:r>
          <a:r>
            <a:rPr lang="en-US"/>
            <a:t> des </a:t>
          </a:r>
          <a:r>
            <a:rPr lang="en-US" err="1"/>
            <a:t>données</a:t>
          </a:r>
          <a:r>
            <a:rPr lang="en-US"/>
            <a:t> </a:t>
          </a:r>
        </a:p>
      </dgm:t>
    </dgm:pt>
    <dgm:pt modelId="{21068F21-D3F1-47AC-848F-7928FDDD6C05}" type="parTrans" cxnId="{758B2826-A357-4178-82B5-3B920E60A0E2}">
      <dgm:prSet/>
      <dgm:spPr/>
      <dgm:t>
        <a:bodyPr/>
        <a:lstStyle/>
        <a:p>
          <a:endParaRPr lang="en-US"/>
        </a:p>
      </dgm:t>
    </dgm:pt>
    <dgm:pt modelId="{484E5106-B1BE-4357-8263-EB103AF94D50}" type="sibTrans" cxnId="{758B2826-A357-4178-82B5-3B920E60A0E2}">
      <dgm:prSet/>
      <dgm:spPr/>
      <dgm:t>
        <a:bodyPr/>
        <a:lstStyle/>
        <a:p>
          <a:endParaRPr lang="en-US"/>
        </a:p>
      </dgm:t>
    </dgm:pt>
    <dgm:pt modelId="{6DC82BCB-92BF-4A1C-AF70-F13F3578097E}">
      <dgm:prSet/>
      <dgm:spPr/>
      <dgm:t>
        <a:bodyPr/>
        <a:lstStyle/>
        <a:p>
          <a:r>
            <a:rPr lang="en-US" err="1"/>
            <a:t>Rendre</a:t>
          </a:r>
          <a:r>
            <a:rPr lang="en-US"/>
            <a:t> non identifiable un </a:t>
          </a:r>
          <a:r>
            <a:rPr lang="en-US" err="1"/>
            <a:t>employé</a:t>
          </a:r>
          <a:r>
            <a:rPr lang="en-US"/>
            <a:t> à </a:t>
          </a:r>
          <a:r>
            <a:rPr lang="en-US" err="1"/>
            <a:t>partir</a:t>
          </a:r>
          <a:r>
            <a:rPr lang="en-US"/>
            <a:t> de </a:t>
          </a:r>
          <a:r>
            <a:rPr lang="en-US" err="1"/>
            <a:t>ses</a:t>
          </a:r>
          <a:r>
            <a:rPr lang="en-US"/>
            <a:t> </a:t>
          </a:r>
          <a:r>
            <a:rPr lang="en-US" err="1"/>
            <a:t>informations</a:t>
          </a:r>
          <a:r>
            <a:rPr lang="en-US"/>
            <a:t>  pour </a:t>
          </a:r>
          <a:r>
            <a:rPr lang="en-US" err="1"/>
            <a:t>une</a:t>
          </a:r>
          <a:r>
            <a:rPr lang="en-US"/>
            <a:t> </a:t>
          </a:r>
          <a:r>
            <a:rPr lang="en-US" err="1"/>
            <a:t>personne</a:t>
          </a:r>
          <a:r>
            <a:rPr lang="en-US"/>
            <a:t> </a:t>
          </a:r>
          <a:r>
            <a:rPr lang="en-US" err="1"/>
            <a:t>exterieure</a:t>
          </a:r>
          <a:endParaRPr lang="en-US"/>
        </a:p>
      </dgm:t>
    </dgm:pt>
    <dgm:pt modelId="{21E118B9-24B9-4A0A-B3FC-84BA3E417EC7}" type="parTrans" cxnId="{B903B5F4-CBC9-4283-BF0D-8412992488F5}">
      <dgm:prSet/>
      <dgm:spPr/>
      <dgm:t>
        <a:bodyPr/>
        <a:lstStyle/>
        <a:p>
          <a:endParaRPr lang="en-US"/>
        </a:p>
      </dgm:t>
    </dgm:pt>
    <dgm:pt modelId="{C1C6F9A0-0941-4A2E-B1D6-DF214D850A1B}" type="sibTrans" cxnId="{B903B5F4-CBC9-4283-BF0D-8412992488F5}">
      <dgm:prSet/>
      <dgm:spPr/>
      <dgm:t>
        <a:bodyPr/>
        <a:lstStyle/>
        <a:p>
          <a:endParaRPr lang="en-US"/>
        </a:p>
      </dgm:t>
    </dgm:pt>
    <dgm:pt modelId="{30E0C051-B9A8-4300-90A8-2A27A5EB5534}">
      <dgm:prSet/>
      <dgm:spPr/>
      <dgm:t>
        <a:bodyPr/>
        <a:lstStyle/>
        <a:p>
          <a:pPr rtl="0"/>
          <a:r>
            <a:rPr lang="en-US"/>
            <a:t>identification </a:t>
          </a:r>
          <a:r>
            <a:rPr lang="en-US" err="1"/>
            <a:t>directe</a:t>
          </a:r>
          <a:r>
            <a:rPr lang="en-US"/>
            <a:t> </a:t>
          </a:r>
          <a:endParaRPr lang="en-US">
            <a:latin typeface="Georgia Pro Semibold"/>
          </a:endParaRPr>
        </a:p>
      </dgm:t>
    </dgm:pt>
    <dgm:pt modelId="{5227D0FE-3296-4957-8A49-613473FF2ECD}" type="parTrans" cxnId="{0D529187-6D83-4843-AA27-3A69EFB385A6}">
      <dgm:prSet/>
      <dgm:spPr/>
      <dgm:t>
        <a:bodyPr/>
        <a:lstStyle/>
        <a:p>
          <a:endParaRPr lang="en-US"/>
        </a:p>
      </dgm:t>
    </dgm:pt>
    <dgm:pt modelId="{A1CDA58A-5E6B-42C4-ABF5-76809A8833C4}" type="sibTrans" cxnId="{0D529187-6D83-4843-AA27-3A69EFB385A6}">
      <dgm:prSet/>
      <dgm:spPr/>
      <dgm:t>
        <a:bodyPr/>
        <a:lstStyle/>
        <a:p>
          <a:endParaRPr lang="en-US"/>
        </a:p>
      </dgm:t>
    </dgm:pt>
    <dgm:pt modelId="{0B4E8E92-E5A4-46F5-B110-77ABD2C80434}">
      <dgm:prSet/>
      <dgm:spPr/>
      <dgm:t>
        <a:bodyPr/>
        <a:lstStyle/>
        <a:p>
          <a:pPr rtl="0"/>
          <a:r>
            <a:rPr lang="en-US"/>
            <a:t>identification indirecte</a:t>
          </a:r>
          <a:endParaRPr lang="en-US">
            <a:latin typeface="Georgia Pro Semibold"/>
          </a:endParaRPr>
        </a:p>
      </dgm:t>
    </dgm:pt>
    <dgm:pt modelId="{9C0CDA44-3B46-47F5-AD14-0BCF33AC23CD}" type="parTrans" cxnId="{EAE0626E-E49D-4DE3-A5F9-0307C2F2A9C1}">
      <dgm:prSet/>
      <dgm:spPr/>
      <dgm:t>
        <a:bodyPr/>
        <a:lstStyle/>
        <a:p>
          <a:endParaRPr lang="en-US"/>
        </a:p>
      </dgm:t>
    </dgm:pt>
    <dgm:pt modelId="{CD2FFD3B-582F-42AD-B58A-906C5BCA582C}" type="sibTrans" cxnId="{EAE0626E-E49D-4DE3-A5F9-0307C2F2A9C1}">
      <dgm:prSet/>
      <dgm:spPr/>
      <dgm:t>
        <a:bodyPr/>
        <a:lstStyle/>
        <a:p>
          <a:endParaRPr lang="en-US"/>
        </a:p>
      </dgm:t>
    </dgm:pt>
    <dgm:pt modelId="{EA2709E4-0FC6-463F-8617-E0E8EA400480}">
      <dgm:prSet phldr="0"/>
      <dgm:spPr/>
      <dgm:t>
        <a:bodyPr/>
        <a:lstStyle/>
        <a:p>
          <a:r>
            <a:rPr lang="en-US"/>
            <a:t>(nom, </a:t>
          </a:r>
          <a:r>
            <a:rPr lang="en-US" err="1"/>
            <a:t>prénom</a:t>
          </a:r>
          <a:r>
            <a:rPr lang="en-US"/>
            <a:t> etc.)</a:t>
          </a:r>
        </a:p>
      </dgm:t>
    </dgm:pt>
    <dgm:pt modelId="{FD3AC659-CE23-4916-9446-34D7625C457B}" type="parTrans" cxnId="{5FDA05AD-60E9-4D4C-B717-2A7A773B05E1}">
      <dgm:prSet/>
      <dgm:spPr/>
      <dgm:t>
        <a:bodyPr/>
        <a:lstStyle/>
        <a:p>
          <a:endParaRPr lang="fr-FR"/>
        </a:p>
      </dgm:t>
    </dgm:pt>
    <dgm:pt modelId="{1506090E-0561-4432-B98C-3DF4EB93907A}" type="sibTrans" cxnId="{5FDA05AD-60E9-4D4C-B717-2A7A773B05E1}">
      <dgm:prSet/>
      <dgm:spPr/>
      <dgm:t>
        <a:bodyPr/>
        <a:lstStyle/>
        <a:p>
          <a:endParaRPr lang="fr-FR"/>
        </a:p>
      </dgm:t>
    </dgm:pt>
    <dgm:pt modelId="{762C6EBF-4B0B-413F-BE6B-AE2DF9871AE6}">
      <dgm:prSet phldr="0"/>
      <dgm:spPr/>
      <dgm:t>
        <a:bodyPr/>
        <a:lstStyle/>
        <a:p>
          <a:r>
            <a:rPr lang="en-US">
              <a:latin typeface="Georgia Pro Semibold"/>
            </a:rPr>
            <a:t> </a:t>
          </a:r>
          <a:r>
            <a:rPr lang="en-US"/>
            <a:t>(</a:t>
          </a:r>
          <a:r>
            <a:rPr lang="en-US" err="1"/>
            <a:t>identifiant</a:t>
          </a:r>
          <a:r>
            <a:rPr lang="en-US"/>
            <a:t>, </a:t>
          </a:r>
          <a:r>
            <a:rPr lang="en-US" err="1"/>
            <a:t>numéro</a:t>
          </a:r>
          <a:r>
            <a:rPr lang="en-US"/>
            <a:t> etc.).</a:t>
          </a:r>
        </a:p>
      </dgm:t>
    </dgm:pt>
    <dgm:pt modelId="{DBF4BA51-E2E3-4654-9CE4-545130426FD2}" type="parTrans" cxnId="{416C000B-ACAC-43F4-A011-6EA4849C91AB}">
      <dgm:prSet/>
      <dgm:spPr/>
      <dgm:t>
        <a:bodyPr/>
        <a:lstStyle/>
        <a:p>
          <a:endParaRPr lang="fr-FR"/>
        </a:p>
      </dgm:t>
    </dgm:pt>
    <dgm:pt modelId="{45DC23AE-458C-4E7F-B5DD-1DFDAE9C8077}" type="sibTrans" cxnId="{416C000B-ACAC-43F4-A011-6EA4849C91AB}">
      <dgm:prSet/>
      <dgm:spPr/>
      <dgm:t>
        <a:bodyPr/>
        <a:lstStyle/>
        <a:p>
          <a:endParaRPr lang="fr-FR"/>
        </a:p>
      </dgm:t>
    </dgm:pt>
    <dgm:pt modelId="{2E4CD2A4-DEE5-4F1E-9288-93EE6332E229}" type="pres">
      <dgm:prSet presAssocID="{A7FA7F9C-E59D-41EC-9C1B-3AA554514432}" presName="Name0" presStyleCnt="0">
        <dgm:presLayoutVars>
          <dgm:dir/>
          <dgm:animLvl val="lvl"/>
          <dgm:resizeHandles val="exact"/>
        </dgm:presLayoutVars>
      </dgm:prSet>
      <dgm:spPr/>
    </dgm:pt>
    <dgm:pt modelId="{164E45D3-7D45-4B34-A598-8F624645DD3B}" type="pres">
      <dgm:prSet presAssocID="{0B4E8E92-E5A4-46F5-B110-77ABD2C80434}" presName="boxAndChildren" presStyleCnt="0"/>
      <dgm:spPr/>
    </dgm:pt>
    <dgm:pt modelId="{4960BEED-CB6E-4BA4-9CBD-3BF547556421}" type="pres">
      <dgm:prSet presAssocID="{0B4E8E92-E5A4-46F5-B110-77ABD2C80434}" presName="parentTextBox" presStyleLbl="alignNode1" presStyleIdx="0" presStyleCnt="3"/>
      <dgm:spPr/>
    </dgm:pt>
    <dgm:pt modelId="{0A3D5A56-F37A-457C-95AA-DA3FC48C09C7}" type="pres">
      <dgm:prSet presAssocID="{0B4E8E92-E5A4-46F5-B110-77ABD2C80434}" presName="descendantBox" presStyleLbl="bgAccFollowNode1" presStyleIdx="0" presStyleCnt="3"/>
      <dgm:spPr/>
    </dgm:pt>
    <dgm:pt modelId="{ADAB5605-5D1E-4849-B6DB-C69F5E6CD3EE}" type="pres">
      <dgm:prSet presAssocID="{A1CDA58A-5E6B-42C4-ABF5-76809A8833C4}" presName="sp" presStyleCnt="0"/>
      <dgm:spPr/>
    </dgm:pt>
    <dgm:pt modelId="{382E8617-CBD5-45AE-AFC4-578AC8D61EE5}" type="pres">
      <dgm:prSet presAssocID="{30E0C051-B9A8-4300-90A8-2A27A5EB5534}" presName="arrowAndChildren" presStyleCnt="0"/>
      <dgm:spPr/>
    </dgm:pt>
    <dgm:pt modelId="{F911198F-F2A0-4B25-B0BF-5E844EE654C9}" type="pres">
      <dgm:prSet presAssocID="{30E0C051-B9A8-4300-90A8-2A27A5EB5534}" presName="parentTextArrow" presStyleLbl="node1" presStyleIdx="0" presStyleCnt="0"/>
      <dgm:spPr/>
    </dgm:pt>
    <dgm:pt modelId="{642945C2-8358-42E4-8236-F26AAE5CDE42}" type="pres">
      <dgm:prSet presAssocID="{30E0C051-B9A8-4300-90A8-2A27A5EB5534}" presName="arrow" presStyleLbl="alignNode1" presStyleIdx="1" presStyleCnt="3"/>
      <dgm:spPr/>
    </dgm:pt>
    <dgm:pt modelId="{D41452BF-63BB-410F-AC56-9B77548FB9C3}" type="pres">
      <dgm:prSet presAssocID="{30E0C051-B9A8-4300-90A8-2A27A5EB5534}" presName="descendantArrow" presStyleLbl="bgAccFollowNode1" presStyleIdx="1" presStyleCnt="3"/>
      <dgm:spPr/>
    </dgm:pt>
    <dgm:pt modelId="{96470CD2-B8C9-4CAE-8044-16F314CD5DE1}" type="pres">
      <dgm:prSet presAssocID="{484E5106-B1BE-4357-8263-EB103AF94D50}" presName="sp" presStyleCnt="0"/>
      <dgm:spPr/>
    </dgm:pt>
    <dgm:pt modelId="{BF38DC23-BBEC-4531-95C7-3A3307F7E7C3}" type="pres">
      <dgm:prSet presAssocID="{02AA01B9-2482-4C58-9088-B0898BC07417}" presName="arrowAndChildren" presStyleCnt="0"/>
      <dgm:spPr/>
    </dgm:pt>
    <dgm:pt modelId="{FB0C6972-3ABA-4ABE-8043-B283C6ECB04D}" type="pres">
      <dgm:prSet presAssocID="{02AA01B9-2482-4C58-9088-B0898BC07417}" presName="parentTextArrow" presStyleLbl="node1" presStyleIdx="0" presStyleCnt="0"/>
      <dgm:spPr/>
    </dgm:pt>
    <dgm:pt modelId="{0384383C-D317-41B8-ABDC-8D4BACE6415A}" type="pres">
      <dgm:prSet presAssocID="{02AA01B9-2482-4C58-9088-B0898BC07417}" presName="arrow" presStyleLbl="alignNode1" presStyleIdx="2" presStyleCnt="3"/>
      <dgm:spPr/>
    </dgm:pt>
    <dgm:pt modelId="{CC4B70C8-399C-4374-A5AC-B5237ADD2EC3}" type="pres">
      <dgm:prSet presAssocID="{02AA01B9-2482-4C58-9088-B0898BC07417}" presName="descendantArrow" presStyleLbl="bgAccFollowNode1" presStyleIdx="2" presStyleCnt="3"/>
      <dgm:spPr/>
    </dgm:pt>
  </dgm:ptLst>
  <dgm:cxnLst>
    <dgm:cxn modelId="{416C000B-ACAC-43F4-A011-6EA4849C91AB}" srcId="{0B4E8E92-E5A4-46F5-B110-77ABD2C80434}" destId="{762C6EBF-4B0B-413F-BE6B-AE2DF9871AE6}" srcOrd="0" destOrd="0" parTransId="{DBF4BA51-E2E3-4654-9CE4-545130426FD2}" sibTransId="{45DC23AE-458C-4E7F-B5DD-1DFDAE9C8077}"/>
    <dgm:cxn modelId="{F3420411-36E6-4A7D-A792-B58909923355}" type="presOf" srcId="{A7FA7F9C-E59D-41EC-9C1B-3AA554514432}" destId="{2E4CD2A4-DEE5-4F1E-9288-93EE6332E229}" srcOrd="0" destOrd="0" presId="urn:microsoft.com/office/officeart/2016/7/layout/VerticalDownArrowProcess"/>
    <dgm:cxn modelId="{758B2826-A357-4178-82B5-3B920E60A0E2}" srcId="{A7FA7F9C-E59D-41EC-9C1B-3AA554514432}" destId="{02AA01B9-2482-4C58-9088-B0898BC07417}" srcOrd="0" destOrd="0" parTransId="{21068F21-D3F1-47AC-848F-7928FDDD6C05}" sibTransId="{484E5106-B1BE-4357-8263-EB103AF94D50}"/>
    <dgm:cxn modelId="{7C2D6B2B-C7BE-4335-BF68-F98F4CE4EA34}" type="presOf" srcId="{EA2709E4-0FC6-463F-8617-E0E8EA400480}" destId="{D41452BF-63BB-410F-AC56-9B77548FB9C3}" srcOrd="0" destOrd="0" presId="urn:microsoft.com/office/officeart/2016/7/layout/VerticalDownArrowProcess"/>
    <dgm:cxn modelId="{F145654D-BD3B-4F40-9A48-B317283E5370}" type="presOf" srcId="{02AA01B9-2482-4C58-9088-B0898BC07417}" destId="{FB0C6972-3ABA-4ABE-8043-B283C6ECB04D}" srcOrd="0" destOrd="0" presId="urn:microsoft.com/office/officeart/2016/7/layout/VerticalDownArrowProcess"/>
    <dgm:cxn modelId="{EAE0626E-E49D-4DE3-A5F9-0307C2F2A9C1}" srcId="{A7FA7F9C-E59D-41EC-9C1B-3AA554514432}" destId="{0B4E8E92-E5A4-46F5-B110-77ABD2C80434}" srcOrd="2" destOrd="0" parTransId="{9C0CDA44-3B46-47F5-AD14-0BCF33AC23CD}" sibTransId="{CD2FFD3B-582F-42AD-B58A-906C5BCA582C}"/>
    <dgm:cxn modelId="{F8A9027F-1205-4FA5-B038-C7420B0A6BE5}" type="presOf" srcId="{30E0C051-B9A8-4300-90A8-2A27A5EB5534}" destId="{642945C2-8358-42E4-8236-F26AAE5CDE42}" srcOrd="1" destOrd="0" presId="urn:microsoft.com/office/officeart/2016/7/layout/VerticalDownArrowProcess"/>
    <dgm:cxn modelId="{5D852A7F-0F09-4E85-B3EA-689887A6F29B}" type="presOf" srcId="{02AA01B9-2482-4C58-9088-B0898BC07417}" destId="{0384383C-D317-41B8-ABDC-8D4BACE6415A}" srcOrd="1" destOrd="0" presId="urn:microsoft.com/office/officeart/2016/7/layout/VerticalDownArrowProcess"/>
    <dgm:cxn modelId="{0D529187-6D83-4843-AA27-3A69EFB385A6}" srcId="{A7FA7F9C-E59D-41EC-9C1B-3AA554514432}" destId="{30E0C051-B9A8-4300-90A8-2A27A5EB5534}" srcOrd="1" destOrd="0" parTransId="{5227D0FE-3296-4957-8A49-613473FF2ECD}" sibTransId="{A1CDA58A-5E6B-42C4-ABF5-76809A8833C4}"/>
    <dgm:cxn modelId="{FA01C794-88D5-47B0-93E1-DFFD8D807081}" type="presOf" srcId="{0B4E8E92-E5A4-46F5-B110-77ABD2C80434}" destId="{4960BEED-CB6E-4BA4-9CBD-3BF547556421}" srcOrd="0" destOrd="0" presId="urn:microsoft.com/office/officeart/2016/7/layout/VerticalDownArrowProcess"/>
    <dgm:cxn modelId="{FF778A9D-8B00-4214-B982-00C773316EC3}" type="presOf" srcId="{6DC82BCB-92BF-4A1C-AF70-F13F3578097E}" destId="{CC4B70C8-399C-4374-A5AC-B5237ADD2EC3}" srcOrd="0" destOrd="0" presId="urn:microsoft.com/office/officeart/2016/7/layout/VerticalDownArrowProcess"/>
    <dgm:cxn modelId="{5FDA05AD-60E9-4D4C-B717-2A7A773B05E1}" srcId="{30E0C051-B9A8-4300-90A8-2A27A5EB5534}" destId="{EA2709E4-0FC6-463F-8617-E0E8EA400480}" srcOrd="0" destOrd="0" parTransId="{FD3AC659-CE23-4916-9446-34D7625C457B}" sibTransId="{1506090E-0561-4432-B98C-3DF4EB93907A}"/>
    <dgm:cxn modelId="{A5574CC0-F89F-4AD1-BA72-386A6202A5F3}" type="presOf" srcId="{30E0C051-B9A8-4300-90A8-2A27A5EB5534}" destId="{F911198F-F2A0-4B25-B0BF-5E844EE654C9}" srcOrd="0" destOrd="0" presId="urn:microsoft.com/office/officeart/2016/7/layout/VerticalDownArrowProcess"/>
    <dgm:cxn modelId="{97B51BC2-4E6F-4A51-B573-8C0DE627A243}" type="presOf" srcId="{762C6EBF-4B0B-413F-BE6B-AE2DF9871AE6}" destId="{0A3D5A56-F37A-457C-95AA-DA3FC48C09C7}" srcOrd="0" destOrd="0" presId="urn:microsoft.com/office/officeart/2016/7/layout/VerticalDownArrowProcess"/>
    <dgm:cxn modelId="{B903B5F4-CBC9-4283-BF0D-8412992488F5}" srcId="{02AA01B9-2482-4C58-9088-B0898BC07417}" destId="{6DC82BCB-92BF-4A1C-AF70-F13F3578097E}" srcOrd="0" destOrd="0" parTransId="{21E118B9-24B9-4A0A-B3FC-84BA3E417EC7}" sibTransId="{C1C6F9A0-0941-4A2E-B1D6-DF214D850A1B}"/>
    <dgm:cxn modelId="{7705F0A4-D6A5-4563-91B8-3E4E0BC34515}" type="presParOf" srcId="{2E4CD2A4-DEE5-4F1E-9288-93EE6332E229}" destId="{164E45D3-7D45-4B34-A598-8F624645DD3B}" srcOrd="0" destOrd="0" presId="urn:microsoft.com/office/officeart/2016/7/layout/VerticalDownArrowProcess"/>
    <dgm:cxn modelId="{E882FFBF-695E-4951-8498-840F140AC231}" type="presParOf" srcId="{164E45D3-7D45-4B34-A598-8F624645DD3B}" destId="{4960BEED-CB6E-4BA4-9CBD-3BF547556421}" srcOrd="0" destOrd="0" presId="urn:microsoft.com/office/officeart/2016/7/layout/VerticalDownArrowProcess"/>
    <dgm:cxn modelId="{2A0219BD-685B-498A-8F63-C844C16CE980}" type="presParOf" srcId="{164E45D3-7D45-4B34-A598-8F624645DD3B}" destId="{0A3D5A56-F37A-457C-95AA-DA3FC48C09C7}" srcOrd="1" destOrd="0" presId="urn:microsoft.com/office/officeart/2016/7/layout/VerticalDownArrowProcess"/>
    <dgm:cxn modelId="{05B446FF-ABCD-4796-91AD-039E8B38B313}" type="presParOf" srcId="{2E4CD2A4-DEE5-4F1E-9288-93EE6332E229}" destId="{ADAB5605-5D1E-4849-B6DB-C69F5E6CD3EE}" srcOrd="1" destOrd="0" presId="urn:microsoft.com/office/officeart/2016/7/layout/VerticalDownArrowProcess"/>
    <dgm:cxn modelId="{C8980257-5411-4783-B15F-8DC07013C6C5}" type="presParOf" srcId="{2E4CD2A4-DEE5-4F1E-9288-93EE6332E229}" destId="{382E8617-CBD5-45AE-AFC4-578AC8D61EE5}" srcOrd="2" destOrd="0" presId="urn:microsoft.com/office/officeart/2016/7/layout/VerticalDownArrowProcess"/>
    <dgm:cxn modelId="{6A57E667-C9B7-4830-AF42-5D070ADE0F19}" type="presParOf" srcId="{382E8617-CBD5-45AE-AFC4-578AC8D61EE5}" destId="{F911198F-F2A0-4B25-B0BF-5E844EE654C9}" srcOrd="0" destOrd="0" presId="urn:microsoft.com/office/officeart/2016/7/layout/VerticalDownArrowProcess"/>
    <dgm:cxn modelId="{0DE793D3-5649-46DC-96E3-220895CD869E}" type="presParOf" srcId="{382E8617-CBD5-45AE-AFC4-578AC8D61EE5}" destId="{642945C2-8358-42E4-8236-F26AAE5CDE42}" srcOrd="1" destOrd="0" presId="urn:microsoft.com/office/officeart/2016/7/layout/VerticalDownArrowProcess"/>
    <dgm:cxn modelId="{171A956D-2115-4E45-A91A-CC8C78EBEB9E}" type="presParOf" srcId="{382E8617-CBD5-45AE-AFC4-578AC8D61EE5}" destId="{D41452BF-63BB-410F-AC56-9B77548FB9C3}" srcOrd="2" destOrd="0" presId="urn:microsoft.com/office/officeart/2016/7/layout/VerticalDownArrowProcess"/>
    <dgm:cxn modelId="{5E6197E9-279D-4EB9-B791-30EF4B78AF7E}" type="presParOf" srcId="{2E4CD2A4-DEE5-4F1E-9288-93EE6332E229}" destId="{96470CD2-B8C9-4CAE-8044-16F314CD5DE1}" srcOrd="3" destOrd="0" presId="urn:microsoft.com/office/officeart/2016/7/layout/VerticalDownArrowProcess"/>
    <dgm:cxn modelId="{6EF2A919-1D42-4597-8FDA-80E173212652}" type="presParOf" srcId="{2E4CD2A4-DEE5-4F1E-9288-93EE6332E229}" destId="{BF38DC23-BBEC-4531-95C7-3A3307F7E7C3}" srcOrd="4" destOrd="0" presId="urn:microsoft.com/office/officeart/2016/7/layout/VerticalDownArrowProcess"/>
    <dgm:cxn modelId="{B8A10CA8-EC1E-433A-8CAB-71FCC5810685}" type="presParOf" srcId="{BF38DC23-BBEC-4531-95C7-3A3307F7E7C3}" destId="{FB0C6972-3ABA-4ABE-8043-B283C6ECB04D}" srcOrd="0" destOrd="0" presId="urn:microsoft.com/office/officeart/2016/7/layout/VerticalDownArrowProcess"/>
    <dgm:cxn modelId="{7971BB15-9E21-405F-BE50-59E6385A1BDB}" type="presParOf" srcId="{BF38DC23-BBEC-4531-95C7-3A3307F7E7C3}" destId="{0384383C-D317-41B8-ABDC-8D4BACE6415A}" srcOrd="1" destOrd="0" presId="urn:microsoft.com/office/officeart/2016/7/layout/VerticalDownArrowProcess"/>
    <dgm:cxn modelId="{BB3C0B9F-B9DF-4C71-85B2-D64A12EEF66A}" type="presParOf" srcId="{BF38DC23-BBEC-4531-95C7-3A3307F7E7C3}" destId="{CC4B70C8-399C-4374-A5AC-B5237ADD2EC3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11ADF-8B56-487E-B90B-7177CB3BBEC3}">
      <dsp:nvSpPr>
        <dsp:cNvPr id="0" name=""/>
        <dsp:cNvSpPr/>
      </dsp:nvSpPr>
      <dsp:spPr>
        <a:xfrm>
          <a:off x="0" y="0"/>
          <a:ext cx="8565832" cy="10644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>
              <a:latin typeface="Calibri"/>
              <a:cs typeface="Calibri"/>
            </a:rPr>
            <a:t>Demande</a:t>
          </a:r>
          <a:r>
            <a:rPr lang="en-US" sz="2800" b="0" kern="1200" dirty="0">
              <a:latin typeface="Calibri"/>
              <a:cs typeface="Calibri"/>
            </a:rPr>
            <a:t> de la DRH : </a:t>
          </a:r>
          <a:r>
            <a:rPr lang="en-US" sz="2800" b="0" kern="1200" dirty="0" err="1">
              <a:latin typeface="Calibri"/>
              <a:cs typeface="Calibri"/>
            </a:rPr>
            <a:t>croissance</a:t>
          </a:r>
          <a:r>
            <a:rPr lang="en-US" sz="2800" b="0" kern="1200" dirty="0">
              <a:latin typeface="Calibri"/>
              <a:cs typeface="Calibri"/>
            </a:rPr>
            <a:t> </a:t>
          </a:r>
          <a:r>
            <a:rPr lang="en-US" sz="2800" b="0" kern="1200" dirty="0" err="1">
              <a:latin typeface="Calibri"/>
              <a:cs typeface="Calibri"/>
            </a:rPr>
            <a:t>importante</a:t>
          </a:r>
          <a:r>
            <a:rPr lang="en-US" sz="2800" b="0" kern="1200" dirty="0">
              <a:latin typeface="Calibri"/>
              <a:cs typeface="Calibri"/>
            </a:rPr>
            <a:t>, </a:t>
          </a:r>
          <a:r>
            <a:rPr lang="en-US" sz="2800" b="0" kern="1200" dirty="0" err="1">
              <a:latin typeface="Calibri"/>
              <a:cs typeface="Calibri"/>
            </a:rPr>
            <a:t>volonté</a:t>
          </a:r>
          <a:r>
            <a:rPr lang="en-US" sz="2800" b="0" kern="1200" dirty="0">
              <a:latin typeface="Calibri"/>
              <a:cs typeface="Calibri"/>
            </a:rPr>
            <a:t> respect égalité hommes femmes</a:t>
          </a:r>
        </a:p>
      </dsp:txBody>
      <dsp:txXfrm>
        <a:off x="31176" y="31176"/>
        <a:ext cx="7417241" cy="1002066"/>
      </dsp:txXfrm>
    </dsp:sp>
    <dsp:sp modelId="{2931B845-2665-4DBA-8B18-3716B9A117A9}">
      <dsp:nvSpPr>
        <dsp:cNvPr id="0" name=""/>
        <dsp:cNvSpPr/>
      </dsp:nvSpPr>
      <dsp:spPr>
        <a:xfrm>
          <a:off x="755808" y="1241821"/>
          <a:ext cx="8565832" cy="10644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  <a:cs typeface="Calibri"/>
            </a:rPr>
            <a:t>Fichiers du SIRH : non respect du </a:t>
          </a:r>
          <a:r>
            <a:rPr lang="en-US" sz="2800" kern="1200" err="1">
              <a:latin typeface="Calibri"/>
              <a:cs typeface="Calibri"/>
            </a:rPr>
            <a:t>Règlement</a:t>
          </a:r>
          <a:r>
            <a:rPr lang="en-US" sz="2800" kern="1200">
              <a:latin typeface="Calibri"/>
              <a:cs typeface="Calibri"/>
            </a:rPr>
            <a:t> </a:t>
          </a:r>
          <a:r>
            <a:rPr lang="en-US" sz="2800" kern="1200" err="1">
              <a:latin typeface="Calibri"/>
              <a:cs typeface="Calibri"/>
            </a:rPr>
            <a:t>Général</a:t>
          </a:r>
          <a:r>
            <a:rPr lang="en-US" sz="2800" kern="1200">
              <a:latin typeface="Calibri"/>
              <a:cs typeface="Calibri"/>
            </a:rPr>
            <a:t> sur la Protection des </a:t>
          </a:r>
          <a:r>
            <a:rPr lang="en-US" sz="2800" kern="1200" err="1">
              <a:latin typeface="Calibri"/>
              <a:cs typeface="Calibri"/>
            </a:rPr>
            <a:t>Données</a:t>
          </a:r>
          <a:r>
            <a:rPr lang="en-US" sz="2800" kern="1200">
              <a:latin typeface="Calibri"/>
              <a:cs typeface="Calibri"/>
            </a:rPr>
            <a:t> (RGPD)</a:t>
          </a:r>
        </a:p>
      </dsp:txBody>
      <dsp:txXfrm>
        <a:off x="786984" y="1272997"/>
        <a:ext cx="7055799" cy="1002066"/>
      </dsp:txXfrm>
    </dsp:sp>
    <dsp:sp modelId="{96F2ACBA-9793-4004-A910-CA6F46975C03}">
      <dsp:nvSpPr>
        <dsp:cNvPr id="0" name=""/>
        <dsp:cNvSpPr/>
      </dsp:nvSpPr>
      <dsp:spPr>
        <a:xfrm>
          <a:off x="1511617" y="2483643"/>
          <a:ext cx="8565832" cy="10644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err="1">
              <a:latin typeface="Georgia Pro Semibold"/>
            </a:rPr>
            <a:t>Anonymisation</a:t>
          </a:r>
          <a:r>
            <a:rPr lang="en-US" sz="2800" kern="1200">
              <a:latin typeface="Georgia Pro Semibold"/>
            </a:rPr>
            <a:t> des </a:t>
          </a:r>
          <a:r>
            <a:rPr lang="en-US" sz="2800" kern="1200" err="1">
              <a:latin typeface="Georgia Pro Semibold"/>
            </a:rPr>
            <a:t>données</a:t>
          </a:r>
          <a:endParaRPr lang="en-US" sz="2800" kern="1200"/>
        </a:p>
      </dsp:txBody>
      <dsp:txXfrm>
        <a:off x="1542793" y="2514819"/>
        <a:ext cx="7055799" cy="1002066"/>
      </dsp:txXfrm>
    </dsp:sp>
    <dsp:sp modelId="{D990EAE4-EC0D-417E-B58D-C30D9ADE92BD}">
      <dsp:nvSpPr>
        <dsp:cNvPr id="0" name=""/>
        <dsp:cNvSpPr/>
      </dsp:nvSpPr>
      <dsp:spPr>
        <a:xfrm>
          <a:off x="7873960" y="807184"/>
          <a:ext cx="691872" cy="691872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8029631" y="807184"/>
        <a:ext cx="380530" cy="520634"/>
      </dsp:txXfrm>
    </dsp:sp>
    <dsp:sp modelId="{726FE900-F7AD-41C1-8C53-4A8E11C98DAE}">
      <dsp:nvSpPr>
        <dsp:cNvPr id="0" name=""/>
        <dsp:cNvSpPr/>
      </dsp:nvSpPr>
      <dsp:spPr>
        <a:xfrm>
          <a:off x="8629769" y="2041909"/>
          <a:ext cx="691872" cy="691872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8785440" y="2041909"/>
        <a:ext cx="380530" cy="520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8B7F6-D9C6-4D9D-A163-50C45ED1DB45}">
      <dsp:nvSpPr>
        <dsp:cNvPr id="0" name=""/>
        <dsp:cNvSpPr/>
      </dsp:nvSpPr>
      <dsp:spPr>
        <a:xfrm>
          <a:off x="0" y="0"/>
          <a:ext cx="64492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88310-4660-4BA2-AF6F-2549B711CD7A}">
      <dsp:nvSpPr>
        <dsp:cNvPr id="0" name=""/>
        <dsp:cNvSpPr/>
      </dsp:nvSpPr>
      <dsp:spPr>
        <a:xfrm>
          <a:off x="0" y="0"/>
          <a:ext cx="6449246" cy="1371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 </a:t>
          </a:r>
          <a:r>
            <a:rPr lang="en-US" sz="2100" kern="1200" err="1"/>
            <a:t>sigle</a:t>
          </a:r>
          <a:r>
            <a:rPr lang="en-US" sz="2100" kern="1200">
              <a:latin typeface="Georgia Pro Semibold"/>
            </a:rPr>
            <a:t> RGPD </a:t>
          </a:r>
          <a:r>
            <a:rPr lang="en-US" sz="2100" kern="1200"/>
            <a:t>signifie « </a:t>
          </a:r>
          <a:r>
            <a:rPr lang="en-US" sz="2100" kern="1200">
              <a:hlinkClick xmlns:r="http://schemas.openxmlformats.org/officeDocument/2006/relationships" r:id="rId1"/>
            </a:rPr>
            <a:t>Règlement Général sur la Protection des Données</a:t>
          </a:r>
          <a:r>
            <a:rPr lang="en-US" sz="2100" kern="1200"/>
            <a:t> » (</a:t>
          </a:r>
          <a:r>
            <a:rPr lang="en-US" sz="2100" kern="1200" err="1"/>
            <a:t>en</a:t>
          </a:r>
          <a:r>
            <a:rPr lang="en-US" sz="2100" kern="1200"/>
            <a:t> </a:t>
          </a:r>
          <a:r>
            <a:rPr lang="en-US" sz="2100" kern="1200" err="1"/>
            <a:t>anglais</a:t>
          </a:r>
          <a:r>
            <a:rPr lang="en-US" sz="2100" kern="1200"/>
            <a:t> « General Data Protection Regulation » </a:t>
          </a:r>
          <a:r>
            <a:rPr lang="en-US" sz="2100" kern="1200" err="1"/>
            <a:t>ou</a:t>
          </a:r>
          <a:r>
            <a:rPr lang="en-US" sz="2100" kern="1200"/>
            <a:t> GDPR).</a:t>
          </a:r>
          <a:r>
            <a:rPr lang="en-US" sz="2100" kern="1200">
              <a:latin typeface="Georgia Pro Semibold"/>
            </a:rPr>
            <a:t> </a:t>
          </a:r>
        </a:p>
      </dsp:txBody>
      <dsp:txXfrm>
        <a:off x="0" y="0"/>
        <a:ext cx="6449246" cy="1371939"/>
      </dsp:txXfrm>
    </dsp:sp>
    <dsp:sp modelId="{DE461CD0-FE91-4251-B758-3B553592FCD8}">
      <dsp:nvSpPr>
        <dsp:cNvPr id="0" name=""/>
        <dsp:cNvSpPr/>
      </dsp:nvSpPr>
      <dsp:spPr>
        <a:xfrm>
          <a:off x="0" y="1371939"/>
          <a:ext cx="644924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51C75-C373-44CB-A24C-82111F0266E4}">
      <dsp:nvSpPr>
        <dsp:cNvPr id="0" name=""/>
        <dsp:cNvSpPr/>
      </dsp:nvSpPr>
      <dsp:spPr>
        <a:xfrm>
          <a:off x="0" y="1371939"/>
          <a:ext cx="6449246" cy="1371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Le RGPD </a:t>
          </a:r>
          <a:r>
            <a:rPr lang="en-US" sz="2100" b="0" kern="1200" err="1"/>
            <a:t>encadre</a:t>
          </a:r>
          <a:r>
            <a:rPr lang="en-US" sz="2100" b="0" kern="1200"/>
            <a:t> le </a:t>
          </a:r>
          <a:r>
            <a:rPr lang="en-US" sz="2100" b="0" kern="1200" err="1"/>
            <a:t>traitement</a:t>
          </a:r>
          <a:r>
            <a:rPr lang="en-US" sz="2100" b="0" kern="1200"/>
            <a:t> des </a:t>
          </a:r>
          <a:r>
            <a:rPr lang="en-US" sz="2100" b="0" kern="1200" err="1"/>
            <a:t>données</a:t>
          </a:r>
          <a:r>
            <a:rPr lang="en-US" sz="2100" b="0" kern="1200"/>
            <a:t> </a:t>
          </a:r>
          <a:r>
            <a:rPr lang="en-US" sz="2100" b="0" kern="1200" err="1"/>
            <a:t>personnelles</a:t>
          </a:r>
          <a:r>
            <a:rPr lang="en-US" sz="2100" b="0" kern="1200">
              <a:latin typeface="Georgia Pro Semibold"/>
            </a:rPr>
            <a:t> de manière égalitaire</a:t>
          </a:r>
          <a:r>
            <a:rPr lang="en-US" sz="2100" b="0" kern="1200"/>
            <a:t> sur le </a:t>
          </a:r>
          <a:r>
            <a:rPr lang="en-US" sz="2100" b="0" kern="1200" err="1"/>
            <a:t>territoire</a:t>
          </a:r>
          <a:r>
            <a:rPr lang="en-US" sz="2100" b="0" kern="1200"/>
            <a:t> de </a:t>
          </a:r>
          <a:r>
            <a:rPr lang="en-US" sz="2100" b="0" kern="1200" err="1"/>
            <a:t>l’Union</a:t>
          </a:r>
          <a:r>
            <a:rPr lang="en-US" sz="2100" b="0" kern="1200"/>
            <a:t> </a:t>
          </a:r>
          <a:r>
            <a:rPr lang="en-US" sz="2100" b="0" kern="1200" err="1"/>
            <a:t>européenne</a:t>
          </a:r>
          <a:r>
            <a:rPr lang="en-US" sz="2100" b="0" kern="1200"/>
            <a:t>.</a:t>
          </a:r>
        </a:p>
      </dsp:txBody>
      <dsp:txXfrm>
        <a:off x="0" y="1371939"/>
        <a:ext cx="6449246" cy="1371939"/>
      </dsp:txXfrm>
    </dsp:sp>
    <dsp:sp modelId="{E2C55EA6-E5AC-4DCC-8DB2-21F606C33051}">
      <dsp:nvSpPr>
        <dsp:cNvPr id="0" name=""/>
        <dsp:cNvSpPr/>
      </dsp:nvSpPr>
      <dsp:spPr>
        <a:xfrm>
          <a:off x="0" y="2743879"/>
          <a:ext cx="644924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C8FA9-6ADA-49A7-88FD-D909B4A66387}">
      <dsp:nvSpPr>
        <dsp:cNvPr id="0" name=""/>
        <dsp:cNvSpPr/>
      </dsp:nvSpPr>
      <dsp:spPr>
        <a:xfrm>
          <a:off x="0" y="2743879"/>
          <a:ext cx="6449246" cy="1371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 </a:t>
          </a:r>
          <a:r>
            <a:rPr lang="en-US" sz="2100" kern="1200" err="1"/>
            <a:t>contexte</a:t>
          </a:r>
          <a:r>
            <a:rPr lang="en-US" sz="2100" kern="1200"/>
            <a:t> </a:t>
          </a:r>
          <a:r>
            <a:rPr lang="en-US" sz="2100" kern="1200" err="1"/>
            <a:t>juridique</a:t>
          </a:r>
          <a:r>
            <a:rPr lang="en-US" sz="2100" kern="1200"/>
            <a:t> </a:t>
          </a:r>
          <a:r>
            <a:rPr lang="en-US" sz="2100" kern="1200" err="1"/>
            <a:t>s’adapte</a:t>
          </a:r>
          <a:r>
            <a:rPr lang="en-US" sz="2100" kern="1200"/>
            <a:t> pour </a:t>
          </a:r>
          <a:r>
            <a:rPr lang="en-US" sz="2100" kern="1200" err="1"/>
            <a:t>suivre</a:t>
          </a:r>
          <a:r>
            <a:rPr lang="en-US" sz="2100" kern="1200"/>
            <a:t> les </a:t>
          </a:r>
          <a:r>
            <a:rPr lang="en-US" sz="2100" kern="1200" err="1"/>
            <a:t>évolutions</a:t>
          </a:r>
          <a:r>
            <a:rPr lang="en-US" sz="2100" kern="1200"/>
            <a:t> des technologies et de </a:t>
          </a:r>
          <a:r>
            <a:rPr lang="en-US" sz="2100" kern="1200" err="1"/>
            <a:t>nos</a:t>
          </a:r>
          <a:r>
            <a:rPr lang="en-US" sz="2100" kern="1200"/>
            <a:t> </a:t>
          </a:r>
          <a:r>
            <a:rPr lang="en-US" sz="2100" kern="1200" err="1"/>
            <a:t>sociétés</a:t>
          </a:r>
          <a:r>
            <a:rPr lang="en-US" sz="2100" kern="1200"/>
            <a:t> (usages </a:t>
          </a:r>
          <a:r>
            <a:rPr lang="en-US" sz="2100" kern="1200" err="1"/>
            <a:t>accrus</a:t>
          </a:r>
          <a:r>
            <a:rPr lang="en-US" sz="2100" kern="1200"/>
            <a:t> du numérique, </a:t>
          </a:r>
          <a:r>
            <a:rPr lang="en-US" sz="2100" kern="1200" err="1"/>
            <a:t>développement</a:t>
          </a:r>
          <a:r>
            <a:rPr lang="en-US" sz="2100" kern="1200"/>
            <a:t> du commerce </a:t>
          </a:r>
          <a:r>
            <a:rPr lang="en-US" sz="2100" kern="1200" err="1"/>
            <a:t>en</a:t>
          </a:r>
          <a:r>
            <a:rPr lang="en-US" sz="2100" kern="1200"/>
            <a:t> </a:t>
          </a:r>
          <a:r>
            <a:rPr lang="en-US" sz="2100" kern="1200" err="1"/>
            <a:t>ligne</a:t>
          </a:r>
          <a:r>
            <a:rPr lang="en-US" sz="2100" kern="1200"/>
            <a:t>…).</a:t>
          </a:r>
        </a:p>
      </dsp:txBody>
      <dsp:txXfrm>
        <a:off x="0" y="2743879"/>
        <a:ext cx="6449246" cy="1371939"/>
      </dsp:txXfrm>
    </dsp:sp>
    <dsp:sp modelId="{FE2A0606-6EFD-4956-B4AA-E01277E7C8A7}">
      <dsp:nvSpPr>
        <dsp:cNvPr id="0" name=""/>
        <dsp:cNvSpPr/>
      </dsp:nvSpPr>
      <dsp:spPr>
        <a:xfrm>
          <a:off x="0" y="4115818"/>
          <a:ext cx="644924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CCCA9-73C1-423E-8630-24E78836BFF1}">
      <dsp:nvSpPr>
        <dsp:cNvPr id="0" name=""/>
        <dsp:cNvSpPr/>
      </dsp:nvSpPr>
      <dsp:spPr>
        <a:xfrm>
          <a:off x="0" y="4115818"/>
          <a:ext cx="6449246" cy="1371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/>
            <a:t>Source : Cnil.fr</a:t>
          </a:r>
        </a:p>
      </dsp:txBody>
      <dsp:txXfrm>
        <a:off x="0" y="4115818"/>
        <a:ext cx="6449246" cy="13719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8BCC0-4F19-4151-A4F6-4F5F864FD469}">
      <dsp:nvSpPr>
        <dsp:cNvPr id="0" name=""/>
        <dsp:cNvSpPr/>
      </dsp:nvSpPr>
      <dsp:spPr>
        <a:xfrm>
          <a:off x="0" y="772362"/>
          <a:ext cx="11004385" cy="3320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063" tIns="645668" rIns="854063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Principe de finalité 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Principe de proportionalité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Principe de durée de conservation limitée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Principe de sécurité et de confidentialité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Droits des personnes</a:t>
          </a:r>
        </a:p>
      </dsp:txBody>
      <dsp:txXfrm>
        <a:off x="0" y="772362"/>
        <a:ext cx="11004385" cy="3320100"/>
      </dsp:txXfrm>
    </dsp:sp>
    <dsp:sp modelId="{76502AFF-152B-4202-BC45-653634E5FA25}">
      <dsp:nvSpPr>
        <dsp:cNvPr id="0" name=""/>
        <dsp:cNvSpPr/>
      </dsp:nvSpPr>
      <dsp:spPr>
        <a:xfrm>
          <a:off x="550219" y="314802"/>
          <a:ext cx="7703069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158" tIns="0" rIns="29115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 principes à respecter selon la CNIL : </a:t>
          </a:r>
        </a:p>
      </dsp:txBody>
      <dsp:txXfrm>
        <a:off x="594891" y="359474"/>
        <a:ext cx="7613725" cy="8257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BEED-CB6E-4BA4-9CBD-3BF547556421}">
      <dsp:nvSpPr>
        <dsp:cNvPr id="0" name=""/>
        <dsp:cNvSpPr/>
      </dsp:nvSpPr>
      <dsp:spPr>
        <a:xfrm>
          <a:off x="0" y="3317580"/>
          <a:ext cx="2751096" cy="10889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658" tIns="177800" rIns="195658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identification indirecte</a:t>
          </a:r>
          <a:endParaRPr lang="en-US" sz="2500" kern="1200">
            <a:latin typeface="Georgia Pro Semibold"/>
          </a:endParaRPr>
        </a:p>
      </dsp:txBody>
      <dsp:txXfrm>
        <a:off x="0" y="3317580"/>
        <a:ext cx="2751096" cy="1088904"/>
      </dsp:txXfrm>
    </dsp:sp>
    <dsp:sp modelId="{0A3D5A56-F37A-457C-95AA-DA3FC48C09C7}">
      <dsp:nvSpPr>
        <dsp:cNvPr id="0" name=""/>
        <dsp:cNvSpPr/>
      </dsp:nvSpPr>
      <dsp:spPr>
        <a:xfrm>
          <a:off x="2751096" y="3317580"/>
          <a:ext cx="8253288" cy="108890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416" tIns="254000" rIns="167416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eorgia Pro Semibold"/>
            </a:rPr>
            <a:t> </a:t>
          </a:r>
          <a:r>
            <a:rPr lang="en-US" sz="2000" kern="1200"/>
            <a:t>(</a:t>
          </a:r>
          <a:r>
            <a:rPr lang="en-US" sz="2000" kern="1200" err="1"/>
            <a:t>identifiant</a:t>
          </a:r>
          <a:r>
            <a:rPr lang="en-US" sz="2000" kern="1200"/>
            <a:t>, </a:t>
          </a:r>
          <a:r>
            <a:rPr lang="en-US" sz="2000" kern="1200" err="1"/>
            <a:t>numéro</a:t>
          </a:r>
          <a:r>
            <a:rPr lang="en-US" sz="2000" kern="1200"/>
            <a:t> etc.).</a:t>
          </a:r>
        </a:p>
      </dsp:txBody>
      <dsp:txXfrm>
        <a:off x="2751096" y="3317580"/>
        <a:ext cx="8253288" cy="1088904"/>
      </dsp:txXfrm>
    </dsp:sp>
    <dsp:sp modelId="{642945C2-8358-42E4-8236-F26AAE5CDE42}">
      <dsp:nvSpPr>
        <dsp:cNvPr id="0" name=""/>
        <dsp:cNvSpPr/>
      </dsp:nvSpPr>
      <dsp:spPr>
        <a:xfrm rot="10800000">
          <a:off x="0" y="1659179"/>
          <a:ext cx="2751096" cy="16747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658" tIns="177800" rIns="195658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identification </a:t>
          </a:r>
          <a:r>
            <a:rPr lang="en-US" sz="2500" kern="1200" err="1"/>
            <a:t>directe</a:t>
          </a:r>
          <a:r>
            <a:rPr lang="en-US" sz="2500" kern="1200"/>
            <a:t> </a:t>
          </a:r>
          <a:endParaRPr lang="en-US" sz="2500" kern="1200">
            <a:latin typeface="Georgia Pro Semibold"/>
          </a:endParaRPr>
        </a:p>
      </dsp:txBody>
      <dsp:txXfrm rot="-10800000">
        <a:off x="0" y="1659179"/>
        <a:ext cx="2751096" cy="1088577"/>
      </dsp:txXfrm>
    </dsp:sp>
    <dsp:sp modelId="{D41452BF-63BB-410F-AC56-9B77548FB9C3}">
      <dsp:nvSpPr>
        <dsp:cNvPr id="0" name=""/>
        <dsp:cNvSpPr/>
      </dsp:nvSpPr>
      <dsp:spPr>
        <a:xfrm>
          <a:off x="2751096" y="1659179"/>
          <a:ext cx="8253288" cy="108857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416" tIns="254000" rIns="167416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(nom, </a:t>
          </a:r>
          <a:r>
            <a:rPr lang="en-US" sz="2000" kern="1200" err="1"/>
            <a:t>prénom</a:t>
          </a:r>
          <a:r>
            <a:rPr lang="en-US" sz="2000" kern="1200"/>
            <a:t> etc.)</a:t>
          </a:r>
        </a:p>
      </dsp:txBody>
      <dsp:txXfrm>
        <a:off x="2751096" y="1659179"/>
        <a:ext cx="8253288" cy="1088577"/>
      </dsp:txXfrm>
    </dsp:sp>
    <dsp:sp modelId="{0384383C-D317-41B8-ABDC-8D4BACE6415A}">
      <dsp:nvSpPr>
        <dsp:cNvPr id="0" name=""/>
        <dsp:cNvSpPr/>
      </dsp:nvSpPr>
      <dsp:spPr>
        <a:xfrm rot="10800000">
          <a:off x="0" y="779"/>
          <a:ext cx="2751096" cy="16747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658" tIns="177800" rIns="195658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l'anonymisation</a:t>
          </a:r>
          <a:r>
            <a:rPr lang="en-US" sz="2500" kern="1200"/>
            <a:t> des </a:t>
          </a:r>
          <a:r>
            <a:rPr lang="en-US" sz="2500" kern="1200" err="1"/>
            <a:t>données</a:t>
          </a:r>
          <a:r>
            <a:rPr lang="en-US" sz="2500" kern="1200"/>
            <a:t> </a:t>
          </a:r>
        </a:p>
      </dsp:txBody>
      <dsp:txXfrm rot="-10800000">
        <a:off x="0" y="779"/>
        <a:ext cx="2751096" cy="1088577"/>
      </dsp:txXfrm>
    </dsp:sp>
    <dsp:sp modelId="{CC4B70C8-399C-4374-A5AC-B5237ADD2EC3}">
      <dsp:nvSpPr>
        <dsp:cNvPr id="0" name=""/>
        <dsp:cNvSpPr/>
      </dsp:nvSpPr>
      <dsp:spPr>
        <a:xfrm>
          <a:off x="2751096" y="779"/>
          <a:ext cx="8253288" cy="108857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416" tIns="254000" rIns="167416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Rendre</a:t>
          </a:r>
          <a:r>
            <a:rPr lang="en-US" sz="2000" kern="1200"/>
            <a:t> non identifiable un </a:t>
          </a:r>
          <a:r>
            <a:rPr lang="en-US" sz="2000" kern="1200" err="1"/>
            <a:t>employé</a:t>
          </a:r>
          <a:r>
            <a:rPr lang="en-US" sz="2000" kern="1200"/>
            <a:t> à </a:t>
          </a:r>
          <a:r>
            <a:rPr lang="en-US" sz="2000" kern="1200" err="1"/>
            <a:t>partir</a:t>
          </a:r>
          <a:r>
            <a:rPr lang="en-US" sz="2000" kern="1200"/>
            <a:t> de </a:t>
          </a:r>
          <a:r>
            <a:rPr lang="en-US" sz="2000" kern="1200" err="1"/>
            <a:t>ses</a:t>
          </a:r>
          <a:r>
            <a:rPr lang="en-US" sz="2000" kern="1200"/>
            <a:t> </a:t>
          </a:r>
          <a:r>
            <a:rPr lang="en-US" sz="2000" kern="1200" err="1"/>
            <a:t>informations</a:t>
          </a:r>
          <a:r>
            <a:rPr lang="en-US" sz="2000" kern="1200"/>
            <a:t>  pour </a:t>
          </a:r>
          <a:r>
            <a:rPr lang="en-US" sz="2000" kern="1200" err="1"/>
            <a:t>une</a:t>
          </a:r>
          <a:r>
            <a:rPr lang="en-US" sz="2000" kern="1200"/>
            <a:t> </a:t>
          </a:r>
          <a:r>
            <a:rPr lang="en-US" sz="2000" kern="1200" err="1"/>
            <a:t>personne</a:t>
          </a:r>
          <a:r>
            <a:rPr lang="en-US" sz="2000" kern="1200"/>
            <a:t> </a:t>
          </a:r>
          <a:r>
            <a:rPr lang="en-US" sz="2000" kern="1200" err="1"/>
            <a:t>exterieure</a:t>
          </a:r>
          <a:endParaRPr lang="en-US" sz="2000" kern="1200"/>
        </a:p>
      </dsp:txBody>
      <dsp:txXfrm>
        <a:off x="2751096" y="779"/>
        <a:ext cx="8253288" cy="1088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128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938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9134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22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655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1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842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290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1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gifrance.gouv.fr/affichTexte.do?cidTexte=JORFTEXT00000088646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5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EED30B83-73A3-C56A-FA46-10960DB7B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5" r="-1" b="937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86" name="Rectangle 6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" y="799521"/>
            <a:ext cx="5565648" cy="21796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i="0" err="1">
                <a:solidFill>
                  <a:srgbClr val="FFFFFF"/>
                </a:solidFill>
                <a:ea typeface="+mj-lt"/>
                <a:cs typeface="+mj-lt"/>
              </a:rPr>
              <a:t>Analysez</a:t>
            </a:r>
            <a:r>
              <a:rPr lang="en-US" sz="3700" i="0">
                <a:solidFill>
                  <a:srgbClr val="FFFFFF"/>
                </a:solidFill>
                <a:ea typeface="+mj-lt"/>
                <a:cs typeface="+mj-lt"/>
              </a:rPr>
              <a:t> des </a:t>
            </a:r>
            <a:r>
              <a:rPr lang="en-US" sz="3700" i="0" err="1">
                <a:solidFill>
                  <a:srgbClr val="FFFFFF"/>
                </a:solidFill>
                <a:ea typeface="+mj-lt"/>
                <a:cs typeface="+mj-lt"/>
              </a:rPr>
              <a:t>indicateurs</a:t>
            </a:r>
            <a:r>
              <a:rPr lang="en-US" sz="3700" i="0">
                <a:solidFill>
                  <a:srgbClr val="FFFFFF"/>
                </a:solidFill>
                <a:ea typeface="+mj-lt"/>
                <a:cs typeface="+mj-lt"/>
              </a:rPr>
              <a:t> de </a:t>
            </a:r>
            <a:r>
              <a:rPr lang="en-US" sz="3700" i="0" err="1">
                <a:solidFill>
                  <a:srgbClr val="FFFFFF"/>
                </a:solidFill>
                <a:ea typeface="+mj-lt"/>
                <a:cs typeface="+mj-lt"/>
              </a:rPr>
              <a:t>l’égalité</a:t>
            </a:r>
            <a:r>
              <a:rPr lang="en-US" sz="3700" i="0">
                <a:solidFill>
                  <a:srgbClr val="FFFFFF"/>
                </a:solidFill>
                <a:ea typeface="+mj-lt"/>
                <a:cs typeface="+mj-lt"/>
              </a:rPr>
              <a:t> femme-homme avec </a:t>
            </a:r>
            <a:r>
              <a:rPr lang="en-US" sz="3700" i="0" err="1">
                <a:solidFill>
                  <a:srgbClr val="FFFFFF"/>
                </a:solidFill>
                <a:ea typeface="+mj-lt"/>
                <a:cs typeface="+mj-lt"/>
              </a:rPr>
              <a:t>Knime</a:t>
            </a:r>
            <a:endParaRPr lang="en-US" sz="37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352" y="3624760"/>
            <a:ext cx="5565648" cy="1633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Cabinet de consultant </a:t>
            </a:r>
            <a:r>
              <a:rPr lang="en-US" dirty="0" err="1">
                <a:solidFill>
                  <a:srgbClr val="FFFFFF"/>
                </a:solidFill>
              </a:rPr>
              <a:t>accompagnant</a:t>
            </a:r>
            <a:r>
              <a:rPr lang="en-US" dirty="0">
                <a:solidFill>
                  <a:srgbClr val="FFFFFF"/>
                </a:solidFill>
              </a:rPr>
              <a:t> des </a:t>
            </a:r>
            <a:r>
              <a:rPr lang="en-US" dirty="0" err="1">
                <a:solidFill>
                  <a:srgbClr val="FFFFFF"/>
                </a:solidFill>
              </a:rPr>
              <a:t>entreprises</a:t>
            </a:r>
            <a:r>
              <a:rPr lang="en-US" dirty="0">
                <a:solidFill>
                  <a:srgbClr val="FFFFFF"/>
                </a:solidFill>
              </a:rPr>
              <a:t> dans </a:t>
            </a:r>
            <a:r>
              <a:rPr lang="en-US" dirty="0" err="1">
                <a:solidFill>
                  <a:srgbClr val="FFFFFF"/>
                </a:solidFill>
              </a:rPr>
              <a:t>leur</a:t>
            </a:r>
            <a:r>
              <a:rPr lang="en-US" dirty="0">
                <a:solidFill>
                  <a:srgbClr val="FFFFFF"/>
                </a:solidFill>
              </a:rPr>
              <a:t> transformation </a:t>
            </a:r>
            <a:r>
              <a:rPr lang="en-US" dirty="0" err="1">
                <a:solidFill>
                  <a:srgbClr val="FFFFFF"/>
                </a:solidFill>
              </a:rPr>
              <a:t>digitale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7" name="Freeform: Shape 63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9" name="Freeform: Shape 73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0" name="Group 75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51332-E9C9-06F9-A90E-15F66312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Egalité</a:t>
            </a:r>
            <a:r>
              <a:rPr lang="en-US"/>
              <a:t> hommes femmes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F78CC-983E-462C-498C-4FFEED680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9280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Char char="•"/>
            </a:pPr>
            <a:r>
              <a:rPr lang="en-US" err="1"/>
              <a:t>Utilisation</a:t>
            </a:r>
            <a:r>
              <a:rPr lang="en-US"/>
              <a:t> de </a:t>
            </a:r>
            <a:r>
              <a:rPr lang="en-US" err="1"/>
              <a:t>Knime</a:t>
            </a:r>
            <a:r>
              <a:rPr lang="en-US"/>
              <a:t> : </a:t>
            </a:r>
            <a:r>
              <a:rPr lang="en-US" err="1"/>
              <a:t>création</a:t>
            </a:r>
            <a:r>
              <a:rPr lang="en-US"/>
              <a:t> workflow</a:t>
            </a:r>
          </a:p>
          <a:p>
            <a:pPr marL="342900" indent="-342900">
              <a:buChar char="•"/>
            </a:pPr>
            <a:r>
              <a:rPr lang="en-US"/>
              <a:t>Conversion </a:t>
            </a:r>
            <a:r>
              <a:rPr lang="en-US" err="1"/>
              <a:t>fichier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CSV</a:t>
            </a:r>
          </a:p>
          <a:p>
            <a:pPr marL="342900" indent="-342900">
              <a:buChar char="•"/>
            </a:pPr>
            <a:r>
              <a:rPr lang="en-US"/>
              <a:t>Jointures des </a:t>
            </a:r>
            <a:r>
              <a:rPr lang="en-US" err="1"/>
              <a:t>fichiers</a:t>
            </a:r>
            <a:r>
              <a:rPr lang="en-US"/>
              <a:t> pour un </a:t>
            </a:r>
            <a:r>
              <a:rPr lang="en-US" err="1"/>
              <a:t>fichier</a:t>
            </a:r>
            <a:r>
              <a:rPr lang="en-US"/>
              <a:t> CSV final </a:t>
            </a:r>
          </a:p>
          <a:p>
            <a:pPr marL="342900" indent="-342900">
              <a:buChar char="•"/>
            </a:pPr>
            <a:r>
              <a:rPr lang="en-US" err="1"/>
              <a:t>Nettoyage</a:t>
            </a:r>
            <a:r>
              <a:rPr lang="en-US"/>
              <a:t> des </a:t>
            </a:r>
            <a:r>
              <a:rPr lang="en-US" err="1"/>
              <a:t>données</a:t>
            </a:r>
            <a:r>
              <a:rPr lang="en-US"/>
              <a:t> pour respect RGPD sur CSV final</a:t>
            </a:r>
          </a:p>
          <a:p>
            <a:pPr marL="342900" indent="-342900">
              <a:buChar char="•"/>
            </a:pPr>
            <a:r>
              <a:rPr lang="en-US" err="1"/>
              <a:t>Analyse</a:t>
            </a:r>
            <a:r>
              <a:rPr lang="en-US"/>
              <a:t> des 5 </a:t>
            </a:r>
            <a:r>
              <a:rPr lang="en-US" err="1"/>
              <a:t>Indicateurs</a:t>
            </a:r>
            <a:r>
              <a:rPr lang="en-US"/>
              <a:t> </a:t>
            </a:r>
            <a:r>
              <a:rPr lang="en-US" err="1"/>
              <a:t>choisis</a:t>
            </a:r>
            <a:r>
              <a:rPr lang="en-US"/>
              <a:t> :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err="1"/>
              <a:t>Effectifs</a:t>
            </a:r>
            <a:r>
              <a:rPr lang="en-US"/>
              <a:t> par type de </a:t>
            </a:r>
            <a:r>
              <a:rPr lang="en-US" err="1"/>
              <a:t>contrat</a:t>
            </a:r>
            <a:endParaRPr lang="en-US"/>
          </a:p>
          <a:p>
            <a:pPr marL="800100" lvl="2" indent="-342900">
              <a:buFont typeface="+mj-lt"/>
              <a:buAutoNum type="arabicPeriod"/>
            </a:pPr>
            <a:r>
              <a:rPr lang="en-US" err="1"/>
              <a:t>Effectifs</a:t>
            </a:r>
            <a:r>
              <a:rPr lang="en-US"/>
              <a:t> par services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err="1"/>
              <a:t>Effectifs</a:t>
            </a:r>
            <a:r>
              <a:rPr lang="en-US"/>
              <a:t> par promotions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/>
              <a:t>Remunerations des </a:t>
            </a:r>
            <a:r>
              <a:rPr lang="en-US" err="1"/>
              <a:t>effectifs</a:t>
            </a:r>
            <a:endParaRPr lang="en-US"/>
          </a:p>
          <a:p>
            <a:pPr marL="800100" lvl="2" indent="-342900">
              <a:buFont typeface="+mj-lt"/>
              <a:buAutoNum type="arabicPeriod"/>
            </a:pPr>
            <a:r>
              <a:rPr lang="en-US" err="1"/>
              <a:t>Ancienneté</a:t>
            </a:r>
            <a:r>
              <a:rPr lang="en-US"/>
              <a:t> des </a:t>
            </a:r>
            <a:r>
              <a:rPr lang="en-US" err="1"/>
              <a:t>effectifs</a:t>
            </a:r>
            <a:endParaRPr lang="en-US"/>
          </a:p>
          <a:p>
            <a:pPr marL="800100" lvl="2" indent="-342900">
              <a:buFont typeface="+mj-lt"/>
              <a:buAutoNum type="arabicPeriod"/>
            </a:pPr>
            <a:endParaRPr lang="en-US"/>
          </a:p>
          <a:p>
            <a:pPr marL="800100" lvl="2" indent="-342900">
              <a:buFont typeface="+mj-lt"/>
              <a:buAutoNum type="arabicPeriod"/>
            </a:pPr>
            <a:endParaRPr lang="en-US"/>
          </a:p>
          <a:p>
            <a:pPr marL="800100" lvl="2" indent="-34290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3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1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03209-4F63-6EC7-A3EE-445A025F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5512288" cy="1835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Nombre d'employés total</a:t>
            </a:r>
          </a:p>
        </p:txBody>
      </p:sp>
      <p:grpSp>
        <p:nvGrpSpPr>
          <p:cNvPr id="90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1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3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C4622E5F-88FA-1F7C-AD9B-B28CABCD0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39" y="2360332"/>
            <a:ext cx="5665330" cy="390264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DDBDC-F047-B063-DAFC-26335189A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4040" y="1114691"/>
            <a:ext cx="4159233" cy="51444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Par </a:t>
            </a:r>
            <a:r>
              <a:rPr lang="en-US" err="1"/>
              <a:t>sexe</a:t>
            </a:r>
            <a:r>
              <a:rPr lang="en-US"/>
              <a:t> </a:t>
            </a:r>
          </a:p>
          <a:p>
            <a:r>
              <a:rPr lang="en-US"/>
              <a:t>256 employés au total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131 Hommes ~ 51%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125 femmes ~ 49%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4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6150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reeform: Shape 13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1" name="Group 13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Freeform: Shape 14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4" name="Rectangle 156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BD17026-5939-5D5F-2B3A-8DA806C93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61" r="-1" b="15562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92B86A-8463-C25F-ECDA-A1B4AF08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Type de contrat </a:t>
            </a:r>
          </a:p>
        </p:txBody>
      </p:sp>
      <p:sp>
        <p:nvSpPr>
          <p:cNvPr id="185" name="Freeform: Shape 158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2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4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7" name="Freeform: Shape 168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8" name="Group 170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5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527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DD5C-D505-EDA1-8B5C-4A985A78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10" y="115475"/>
            <a:ext cx="10077557" cy="1325563"/>
          </a:xfrm>
        </p:spPr>
        <p:txBody>
          <a:bodyPr/>
          <a:lstStyle/>
          <a:p>
            <a:r>
              <a:rPr lang="en-US" err="1"/>
              <a:t>Répartition</a:t>
            </a:r>
            <a:r>
              <a:rPr lang="en-US"/>
              <a:t> par type de </a:t>
            </a:r>
            <a:r>
              <a:rPr lang="en-US" err="1"/>
              <a:t>contrat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E74172F-3CA9-3837-979D-8C1F5E775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666" y="1953988"/>
            <a:ext cx="5174677" cy="36930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EDD20-F0AC-F87E-9D50-9D8DDDE481EF}"/>
              </a:ext>
            </a:extLst>
          </p:cNvPr>
          <p:cNvSpPr txBox="1"/>
          <p:nvPr/>
        </p:nvSpPr>
        <p:spPr>
          <a:xfrm>
            <a:off x="452033" y="5804114"/>
            <a:ext cx="43214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CDI : 240/256 </a:t>
            </a:r>
            <a:r>
              <a:rPr lang="en-US" err="1"/>
              <a:t>personnes</a:t>
            </a:r>
            <a:r>
              <a:rPr lang="en-US"/>
              <a:t> ~94%</a:t>
            </a:r>
          </a:p>
          <a:p>
            <a:r>
              <a:rPr lang="en-US"/>
              <a:t>CDD : 16 /256 </a:t>
            </a:r>
            <a:r>
              <a:rPr lang="en-US" err="1"/>
              <a:t>personnes</a:t>
            </a:r>
            <a:r>
              <a:rPr lang="en-US"/>
              <a:t> ~ 6%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4460F-6B09-9D19-FAC1-7436AE9407DC}"/>
              </a:ext>
            </a:extLst>
          </p:cNvPr>
          <p:cNvSpPr txBox="1"/>
          <p:nvPr/>
        </p:nvSpPr>
        <p:spPr>
          <a:xfrm>
            <a:off x="6053476" y="5804114"/>
            <a:ext cx="51208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CDD : </a:t>
            </a:r>
            <a:r>
              <a:rPr lang="en-US" err="1"/>
              <a:t>Aucun</a:t>
            </a:r>
            <a:r>
              <a:rPr lang="en-US"/>
              <a:t> </a:t>
            </a:r>
            <a:r>
              <a:rPr lang="en-US" err="1"/>
              <a:t>en</a:t>
            </a:r>
            <a:r>
              <a:rPr lang="en-US"/>
              <a:t> RH et très </a:t>
            </a:r>
            <a:r>
              <a:rPr lang="en-US" err="1"/>
              <a:t>peu</a:t>
            </a:r>
            <a:r>
              <a:rPr lang="en-US"/>
              <a:t> </a:t>
            </a:r>
            <a:r>
              <a:rPr lang="en-US" err="1"/>
              <a:t>présent</a:t>
            </a:r>
          </a:p>
          <a:p>
            <a:r>
              <a:rPr lang="en-US"/>
              <a:t>CDI : Surtout consultant et Commercial</a:t>
            </a:r>
          </a:p>
        </p:txBody>
      </p:sp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1071CC16-8F66-7353-FA31-36B73C58AF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66614" y="1758647"/>
            <a:ext cx="5816689" cy="4101106"/>
          </a:xfrm>
        </p:spPr>
      </p:pic>
    </p:spTree>
    <p:extLst>
      <p:ext uri="{BB962C8B-B14F-4D97-AF65-F5344CB8AC3E}">
        <p14:creationId xmlns:p14="http://schemas.microsoft.com/office/powerpoint/2010/main" val="206931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089F-1A61-8556-3403-8037B230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Effectifs</a:t>
            </a:r>
            <a:r>
              <a:rPr lang="en-US"/>
              <a:t> par type de </a:t>
            </a:r>
            <a:r>
              <a:rPr lang="en-US" err="1"/>
              <a:t>contrat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31D5-E65C-A160-A29D-9D5848DCB7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1D9B4-2431-7013-126E-B1A4E57BB7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CDD : 11 /16 </a:t>
            </a:r>
            <a:r>
              <a:rPr lang="en-US" dirty="0" err="1">
                <a:ea typeface="+mn-lt"/>
                <a:cs typeface="+mn-lt"/>
              </a:rPr>
              <a:t>personnes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 des femmes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CDI : 126 / 240 </a:t>
            </a:r>
            <a:r>
              <a:rPr lang="en-US" dirty="0" err="1">
                <a:ea typeface="+mn-lt"/>
                <a:cs typeface="+mn-lt"/>
              </a:rPr>
              <a:t>personnes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sont</a:t>
            </a:r>
            <a:r>
              <a:rPr lang="en-US" dirty="0">
                <a:ea typeface="+mn-lt"/>
                <a:cs typeface="+mn-lt"/>
              </a:rPr>
              <a:t> des hommes</a:t>
            </a:r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68A8DDC-1E34-35B7-5B21-F8DD9B32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7" y="2520640"/>
            <a:ext cx="5424799" cy="39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22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566C1-0BDC-A49C-700E-7C6339D49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0" b="3498"/>
          <a:stretch/>
        </p:blipFill>
        <p:spPr>
          <a:xfrm>
            <a:off x="20" y="29506"/>
            <a:ext cx="12185156" cy="68579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BB8896-DF6C-1FBF-3675-CBCC749C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9651544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err="1">
                <a:solidFill>
                  <a:srgbClr val="FFFFFF"/>
                </a:solidFill>
              </a:rPr>
              <a:t>Effectifs</a:t>
            </a:r>
            <a:r>
              <a:rPr lang="en-US" sz="4400">
                <a:solidFill>
                  <a:srgbClr val="FFFFFF"/>
                </a:solidFill>
              </a:rPr>
              <a:t> par services</a:t>
            </a:r>
            <a:endParaRPr lang="en-US"/>
          </a:p>
        </p:txBody>
      </p:sp>
      <p:grpSp>
        <p:nvGrpSpPr>
          <p:cNvPr id="78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9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1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608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: Shape 5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oup 5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Freeform: Shape 6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8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99" name="Rectangle 7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C37A4-58FD-0F69-A0FA-372D99F3F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Effectifs par services </a:t>
            </a:r>
          </a:p>
        </p:txBody>
      </p:sp>
      <p:grpSp>
        <p:nvGrpSpPr>
          <p:cNvPr id="100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1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07665-9E8F-2D8F-5F5E-D29D23FF2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4040" y="1114691"/>
            <a:ext cx="4159233" cy="139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/>
              <a:t>Plus de femmes : RH, Commercial et Compta finances</a:t>
            </a:r>
          </a:p>
          <a:p>
            <a:pPr>
              <a:lnSpc>
                <a:spcPct val="100000"/>
              </a:lnSpc>
            </a:pPr>
            <a:r>
              <a:rPr lang="en-US" sz="1900"/>
              <a:t>Plus d'hommes : Consultant ,R&amp;D et Marketing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8618E2-DF82-88A8-1747-550D8956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734" y="2512456"/>
            <a:ext cx="6129946" cy="42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10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F36EC35-5040-212A-CDD5-ABB4409E5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" r="4" b="36498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12652E-2A76-B806-A853-39134BE3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10150785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err="1">
                <a:solidFill>
                  <a:srgbClr val="FFFFFF"/>
                </a:solidFill>
              </a:rPr>
              <a:t>Effectifs</a:t>
            </a:r>
            <a:r>
              <a:rPr lang="en-US" sz="4400">
                <a:solidFill>
                  <a:srgbClr val="FFFFFF"/>
                </a:solidFill>
              </a:rPr>
              <a:t> et les promotions</a:t>
            </a:r>
            <a:endParaRPr lang="en-US"/>
          </a:p>
        </p:txBody>
      </p:sp>
      <p:grpSp>
        <p:nvGrpSpPr>
          <p:cNvPr id="79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91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73EA-B2CD-A554-1B83-AF26B81F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Effectifs</a:t>
            </a:r>
            <a:r>
              <a:rPr lang="en-US"/>
              <a:t> </a:t>
            </a:r>
            <a:r>
              <a:rPr lang="en-US" err="1"/>
              <a:t>totaux</a:t>
            </a:r>
            <a:r>
              <a:rPr lang="en-US"/>
              <a:t> par le total des promotions</a:t>
            </a:r>
          </a:p>
        </p:txBody>
      </p:sp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12B73137-E91E-159E-5390-7F857F681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8878" y="1015858"/>
            <a:ext cx="6418568" cy="45802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F8F94-F9B3-9070-A2F0-92BAB4C49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Répartition</a:t>
            </a:r>
            <a:r>
              <a:rPr lang="en-US"/>
              <a:t> </a:t>
            </a:r>
            <a:r>
              <a:rPr lang="en-US" err="1"/>
              <a:t>quasiment</a:t>
            </a:r>
            <a:r>
              <a:rPr lang="en-US"/>
              <a:t> </a:t>
            </a:r>
            <a:r>
              <a:rPr lang="en-US" err="1"/>
              <a:t>égalitaire</a:t>
            </a:r>
          </a:p>
        </p:txBody>
      </p:sp>
    </p:spTree>
    <p:extLst>
      <p:ext uri="{BB962C8B-B14F-4D97-AF65-F5344CB8AC3E}">
        <p14:creationId xmlns:p14="http://schemas.microsoft.com/office/powerpoint/2010/main" val="320361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EE1A-7D85-BE07-4ED4-C9B3D0EA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86" y="90758"/>
            <a:ext cx="4315386" cy="2223152"/>
          </a:xfrm>
        </p:spPr>
        <p:txBody>
          <a:bodyPr/>
          <a:lstStyle/>
          <a:p>
            <a:r>
              <a:rPr lang="en-US" err="1"/>
              <a:t>Répartition</a:t>
            </a:r>
            <a:r>
              <a:rPr lang="en-US"/>
              <a:t> des promotions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2CDDF-D4D8-D5B3-1292-93BA314FE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29497" cy="3074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Femmes : les plus </a:t>
            </a:r>
            <a:r>
              <a:rPr lang="en-US" err="1"/>
              <a:t>promues</a:t>
            </a:r>
            <a:r>
              <a:rPr lang="en-US"/>
              <a:t> : Commercial , </a:t>
            </a:r>
            <a:r>
              <a:rPr lang="en-US" err="1"/>
              <a:t>Compta</a:t>
            </a:r>
            <a:r>
              <a:rPr lang="en-US"/>
              <a:t> Finances et RH . Services </a:t>
            </a:r>
            <a:r>
              <a:rPr lang="en-US" err="1"/>
              <a:t>où</a:t>
            </a:r>
            <a:r>
              <a:rPr lang="en-US"/>
              <a:t> </a:t>
            </a:r>
            <a:r>
              <a:rPr lang="en-US" err="1"/>
              <a:t>elles</a:t>
            </a:r>
            <a:r>
              <a:rPr lang="en-US"/>
              <a:t> </a:t>
            </a:r>
            <a:r>
              <a:rPr lang="en-US" err="1"/>
              <a:t>sont</a:t>
            </a:r>
            <a:r>
              <a:rPr lang="en-US"/>
              <a:t> les + </a:t>
            </a:r>
            <a:r>
              <a:rPr lang="en-US" err="1"/>
              <a:t>présentes</a:t>
            </a:r>
            <a:r>
              <a:rPr lang="en-US"/>
              <a:t>.</a:t>
            </a:r>
          </a:p>
          <a:p>
            <a:r>
              <a:rPr lang="en-US"/>
              <a:t>Hommes : les plus </a:t>
            </a:r>
            <a:r>
              <a:rPr lang="en-US" err="1"/>
              <a:t>promus</a:t>
            </a:r>
            <a:r>
              <a:rPr lang="en-US"/>
              <a:t> : Consultant, Marketing et R&amp;D</a:t>
            </a:r>
          </a:p>
          <a:p>
            <a:r>
              <a:rPr lang="en-US"/>
              <a:t>Service </a:t>
            </a:r>
            <a:r>
              <a:rPr lang="en-US" err="1"/>
              <a:t>où</a:t>
            </a:r>
            <a:r>
              <a:rPr lang="en-US"/>
              <a:t> </a:t>
            </a:r>
            <a:r>
              <a:rPr lang="en-US" err="1"/>
              <a:t>ils</a:t>
            </a:r>
            <a:r>
              <a:rPr lang="en-US"/>
              <a:t> </a:t>
            </a:r>
            <a:r>
              <a:rPr lang="en-US" err="1"/>
              <a:t>sont</a:t>
            </a:r>
            <a:r>
              <a:rPr lang="en-US"/>
              <a:t> les plus </a:t>
            </a:r>
            <a:r>
              <a:rPr lang="en-US" err="1"/>
              <a:t>présent</a:t>
            </a:r>
            <a:r>
              <a:rPr lang="en-US"/>
              <a:t>.</a:t>
            </a:r>
          </a:p>
        </p:txBody>
      </p:sp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5FD9E1D-7DC8-47F5-916F-DE8AA53DF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4740" y="1128282"/>
            <a:ext cx="6799568" cy="4605048"/>
          </a:xfrm>
        </p:spPr>
      </p:pic>
    </p:spTree>
    <p:extLst>
      <p:ext uri="{BB962C8B-B14F-4D97-AF65-F5344CB8AC3E}">
        <p14:creationId xmlns:p14="http://schemas.microsoft.com/office/powerpoint/2010/main" val="402403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CCF2A-1440-0A54-3297-A7CF824C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US"/>
              <a:t>Mise en contexte</a:t>
            </a:r>
          </a:p>
        </p:txBody>
      </p:sp>
      <p:grpSp>
        <p:nvGrpSpPr>
          <p:cNvPr id="72" name="Graphic 78">
            <a:extLst>
              <a:ext uri="{FF2B5EF4-FFF2-40B4-BE49-F238E27FC236}">
                <a16:creationId xmlns:a16="http://schemas.microsoft.com/office/drawing/2014/main" id="{C13D619A-1417-41F6-AB84-3DA81D94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3" name="Graphic 78">
              <a:extLst>
                <a:ext uri="{FF2B5EF4-FFF2-40B4-BE49-F238E27FC236}">
                  <a16:creationId xmlns:a16="http://schemas.microsoft.com/office/drawing/2014/main" id="{ABA075C2-6990-484C-907A-08DB4DF5A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aphic 78">
              <a:extLst>
                <a:ext uri="{FF2B5EF4-FFF2-40B4-BE49-F238E27FC236}">
                  <a16:creationId xmlns:a16="http://schemas.microsoft.com/office/drawing/2014/main" id="{EC9D29F2-21D6-461F-8BD7-533101D8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F1CB2E23-919F-4FDA-9880-7AEF61BF3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2BBC6B41-7E8B-40C0-8289-6918BCA68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67E04027-1EC8-4CBE-A4D2-F09F6AF0E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5EC8762A-B2EC-4710-9F10-B93BE2075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6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9BF2FF-DD78-996F-BAAF-90DE3688A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890963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4710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7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4" name="Group 9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: Shape 18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2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57" name="Rectangle 2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8" name="Picture 3">
            <a:extLst>
              <a:ext uri="{FF2B5EF4-FFF2-40B4-BE49-F238E27FC236}">
                <a16:creationId xmlns:a16="http://schemas.microsoft.com/office/drawing/2014/main" id="{A543165D-5BDB-B59E-8E6C-CAF6AFF37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9" r="6" b="7329"/>
          <a:stretch/>
        </p:blipFill>
        <p:spPr>
          <a:xfrm>
            <a:off x="446710" y="10"/>
            <a:ext cx="12188932" cy="6857990"/>
          </a:xfrm>
          <a:prstGeom prst="rect">
            <a:avLst/>
          </a:prstGeom>
        </p:spPr>
      </p:pic>
      <p:sp>
        <p:nvSpPr>
          <p:cNvPr id="59" name="Rectangle 30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D6995F-8F6A-ECC5-EC3B-F10C5E7D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60108"/>
            <a:ext cx="9979992" cy="2219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La </a:t>
            </a:r>
            <a:r>
              <a:rPr lang="en-US" sz="4400" err="1">
                <a:solidFill>
                  <a:srgbClr val="FFFFFF"/>
                </a:solidFill>
              </a:rPr>
              <a:t>rémunération</a:t>
            </a:r>
            <a:r>
              <a:rPr lang="en-US" sz="4400">
                <a:solidFill>
                  <a:srgbClr val="FFFFFF"/>
                </a:solidFill>
              </a:rPr>
              <a:t> des </a:t>
            </a:r>
            <a:r>
              <a:rPr lang="en-US" sz="4400" err="1">
                <a:solidFill>
                  <a:srgbClr val="FFFFFF"/>
                </a:solidFill>
              </a:rPr>
              <a:t>effectifs</a:t>
            </a:r>
            <a:endParaRPr lang="en-US" err="1"/>
          </a:p>
        </p:txBody>
      </p:sp>
      <p:sp>
        <p:nvSpPr>
          <p:cNvPr id="60" name="Freeform: Shape 32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6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9ED5-C55C-9074-3102-D062C35C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Comparaison</a:t>
            </a:r>
            <a:r>
              <a:rPr lang="en-US"/>
              <a:t> entre </a:t>
            </a:r>
            <a:r>
              <a:rPr lang="en-US" err="1"/>
              <a:t>moyenne</a:t>
            </a:r>
            <a:r>
              <a:rPr lang="en-US"/>
              <a:t> et </a:t>
            </a:r>
            <a:r>
              <a:rPr lang="en-US" err="1"/>
              <a:t>medianne</a:t>
            </a:r>
            <a:r>
              <a:rPr lang="en-US"/>
              <a:t> </a:t>
            </a:r>
            <a:r>
              <a:rPr lang="en-US" err="1"/>
              <a:t>salariale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0D367-9C60-5465-E46D-19A4BD37F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Femmes </a:t>
            </a:r>
            <a:r>
              <a:rPr lang="en-US" err="1"/>
              <a:t>gagnent</a:t>
            </a:r>
            <a:r>
              <a:rPr lang="en-US"/>
              <a:t> ~ 500€ de </a:t>
            </a:r>
            <a:r>
              <a:rPr lang="en-US" err="1"/>
              <a:t>moins</a:t>
            </a:r>
            <a:r>
              <a:rPr lang="en-US"/>
              <a:t> que les hommes </a:t>
            </a:r>
          </a:p>
        </p:txBody>
      </p:sp>
      <p:pic>
        <p:nvPicPr>
          <p:cNvPr id="7" name="Picture 7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BE859F0C-38EC-DB5E-E42A-84E4081265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6667" y="3366390"/>
            <a:ext cx="4868827" cy="33673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77387-56CC-2852-CECD-E349CC2F4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Femmes </a:t>
            </a:r>
            <a:r>
              <a:rPr lang="en-US" err="1"/>
              <a:t>gagnent</a:t>
            </a:r>
            <a:r>
              <a:rPr lang="en-US"/>
              <a:t> 116€ de </a:t>
            </a:r>
            <a:r>
              <a:rPr lang="en-US" err="1"/>
              <a:t>moins</a:t>
            </a:r>
            <a:r>
              <a:rPr lang="en-US"/>
              <a:t> que les hommes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AF8B01DE-12D9-BA03-0192-FDD6963425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48985" y="3458356"/>
            <a:ext cx="4865604" cy="3275416"/>
          </a:xfrm>
        </p:spPr>
      </p:pic>
    </p:spTree>
    <p:extLst>
      <p:ext uri="{BB962C8B-B14F-4D97-AF65-F5344CB8AC3E}">
        <p14:creationId xmlns:p14="http://schemas.microsoft.com/office/powerpoint/2010/main" val="249505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2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0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59184-2D0A-288D-7DE3-1F192DB2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Rémunération médianne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2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E34A1-22FB-AD78-69EF-E27F0E9A0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717" y="2796427"/>
            <a:ext cx="4663649" cy="32745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Femmes : les plus </a:t>
            </a:r>
            <a:r>
              <a:rPr lang="en-US" dirty="0" err="1"/>
              <a:t>hautes</a:t>
            </a:r>
            <a:r>
              <a:rPr lang="en-US" dirty="0"/>
              <a:t> : </a:t>
            </a:r>
            <a:r>
              <a:rPr lang="en-US" dirty="0" err="1"/>
              <a:t>Compta</a:t>
            </a:r>
            <a:r>
              <a:rPr lang="en-US" dirty="0"/>
              <a:t> Finances et Consultant</a:t>
            </a:r>
          </a:p>
          <a:p>
            <a:endParaRPr lang="en-US" dirty="0"/>
          </a:p>
          <a:p>
            <a:r>
              <a:rPr lang="en-US" dirty="0"/>
              <a:t>Hommes : les plus </a:t>
            </a:r>
            <a:r>
              <a:rPr lang="en-US" dirty="0" err="1"/>
              <a:t>hautes</a:t>
            </a:r>
            <a:r>
              <a:rPr lang="en-US" dirty="0"/>
              <a:t> : R&amp;D et Commercial</a:t>
            </a:r>
          </a:p>
        </p:txBody>
      </p:sp>
      <p:pic>
        <p:nvPicPr>
          <p:cNvPr id="11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CA6AFD3E-16C7-4DA0-53AB-CAEE96178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505" y="1098250"/>
            <a:ext cx="6882038" cy="4977818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5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5383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2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313B2-EFE7-43D2-3163-0513022AF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303" b="6250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CAF0E5-47C1-63A1-0D39-2476528F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10847095" cy="17066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err="1">
                <a:solidFill>
                  <a:srgbClr val="FFFFFF"/>
                </a:solidFill>
              </a:rPr>
              <a:t>L’ancienneté</a:t>
            </a:r>
            <a:r>
              <a:rPr lang="en-US" sz="4400">
                <a:solidFill>
                  <a:srgbClr val="FFFFFF"/>
                </a:solidFill>
              </a:rPr>
              <a:t> des </a:t>
            </a:r>
            <a:r>
              <a:rPr lang="en-US" sz="4400" err="1">
                <a:solidFill>
                  <a:srgbClr val="FFFFFF"/>
                </a:solidFill>
              </a:rPr>
              <a:t>effectifs</a:t>
            </a:r>
            <a:r>
              <a:rPr lang="en-US" sz="4400">
                <a:solidFill>
                  <a:srgbClr val="FFFFFF"/>
                </a:solidFill>
              </a:rPr>
              <a:t> </a:t>
            </a:r>
            <a:endParaRPr lang="en-US"/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192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7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09AF3-7826-0616-2892-40DB0707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err="1"/>
              <a:t>L'effectif</a:t>
            </a:r>
            <a:r>
              <a:rPr lang="en-US"/>
              <a:t> et son </a:t>
            </a:r>
            <a:r>
              <a:rPr lang="en-US" err="1"/>
              <a:t>ancienneté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9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C2DF8-3035-1C95-DDD2-6F9F4F428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1" y="3319068"/>
            <a:ext cx="4767930" cy="27457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Difference ~2ans entre hommes et femmes </a:t>
            </a:r>
          </a:p>
          <a:p>
            <a:r>
              <a:rPr lang="en-US" dirty="0"/>
              <a:t>Turn over, chez les femmes </a:t>
            </a:r>
            <a:r>
              <a:rPr lang="en-US" dirty="0" err="1"/>
              <a:t>semblent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plus important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alors</a:t>
            </a:r>
            <a:r>
              <a:rPr lang="en-US" dirty="0"/>
              <a:t> la politique </a:t>
            </a:r>
            <a:r>
              <a:rPr lang="en-US" dirty="0" err="1"/>
              <a:t>d’embauche</a:t>
            </a:r>
            <a:r>
              <a:rPr lang="en-US" dirty="0"/>
              <a:t> </a:t>
            </a:r>
            <a:r>
              <a:rPr lang="en-US" dirty="0" err="1"/>
              <a:t>était</a:t>
            </a:r>
            <a:r>
              <a:rPr lang="en-US" dirty="0"/>
              <a:t> favorable aux hommes </a:t>
            </a:r>
            <a:r>
              <a:rPr lang="en-US" dirty="0" err="1"/>
              <a:t>auparavant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ne </a:t>
            </a:r>
            <a:r>
              <a:rPr lang="en-US" dirty="0" err="1"/>
              <a:t>sont</a:t>
            </a:r>
            <a:r>
              <a:rPr lang="en-US" dirty="0"/>
              <a:t> que des  </a:t>
            </a:r>
            <a:r>
              <a:rPr lang="en-US" dirty="0" err="1"/>
              <a:t>hypothèses</a:t>
            </a:r>
            <a:endParaRPr lang="en-US" dirty="0"/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C0DC7991-36D9-47ED-6944-9563F700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328" y="1319404"/>
            <a:ext cx="6350972" cy="4487776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8076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5489A-4E36-CD2F-E450-0571BFA5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122363"/>
            <a:ext cx="5340911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3" name="Picture 52" descr="Pen placed on top of a signature line">
            <a:extLst>
              <a:ext uri="{FF2B5EF4-FFF2-40B4-BE49-F238E27FC236}">
                <a16:creationId xmlns:a16="http://schemas.microsoft.com/office/drawing/2014/main" id="{377FC51C-A2FD-8974-94E2-89F1F39B7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04" r="-3" b="-3"/>
          <a:stretch/>
        </p:blipFill>
        <p:spPr>
          <a:xfrm>
            <a:off x="6535696" y="10"/>
            <a:ext cx="5669280" cy="6857990"/>
          </a:xfrm>
          <a:prstGeom prst="rect">
            <a:avLst/>
          </a:prstGeom>
        </p:spPr>
      </p:pic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6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93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46B1-2624-96DA-49D1-2BEDD6FCF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Conclusion égalité hommes femmes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866F2-0079-D594-947C-C6F1E8625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2"/>
            <a:ext cx="10072922" cy="290066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err="1"/>
              <a:t>L’égalité</a:t>
            </a:r>
            <a:r>
              <a:rPr lang="en-US"/>
              <a:t> </a:t>
            </a:r>
            <a:r>
              <a:rPr lang="fr-FR"/>
              <a:t>n’est</a:t>
            </a:r>
            <a:r>
              <a:rPr lang="en-US"/>
              <a:t> pas </a:t>
            </a:r>
            <a:r>
              <a:rPr lang="en-US" err="1"/>
              <a:t>totale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l’on</a:t>
            </a:r>
            <a:r>
              <a:rPr lang="en-US"/>
              <a:t> </a:t>
            </a:r>
            <a:r>
              <a:rPr lang="en-US" err="1"/>
              <a:t>voit</a:t>
            </a:r>
            <a:r>
              <a:rPr lang="en-US"/>
              <a:t> sur les </a:t>
            </a:r>
            <a:r>
              <a:rPr lang="en-US" err="1"/>
              <a:t>indicateurs</a:t>
            </a:r>
            <a:r>
              <a:rPr lang="en-US"/>
              <a:t> </a:t>
            </a:r>
            <a:r>
              <a:rPr lang="en-US" err="1"/>
              <a:t>choisis</a:t>
            </a:r>
            <a:r>
              <a:rPr lang="en-US"/>
              <a:t> </a:t>
            </a:r>
            <a:r>
              <a:rPr lang="en-US" err="1"/>
              <a:t>qu’il</a:t>
            </a:r>
            <a:r>
              <a:rPr lang="en-US"/>
              <a:t> y a un effort fait par </a:t>
            </a:r>
            <a:r>
              <a:rPr lang="en-US" err="1"/>
              <a:t>l’entreprise</a:t>
            </a:r>
            <a:r>
              <a:rPr lang="en-US"/>
              <a:t> pour se conformer à la </a:t>
            </a:r>
            <a:r>
              <a:rPr lang="en-US" i="1" err="1"/>
              <a:t>loi</a:t>
            </a:r>
            <a:r>
              <a:rPr lang="en-US" i="1"/>
              <a:t> sur </a:t>
            </a:r>
            <a:r>
              <a:rPr lang="en-US" i="1" err="1"/>
              <a:t>l’égalité</a:t>
            </a:r>
            <a:r>
              <a:rPr lang="en-US" i="1"/>
              <a:t> du 4/08/2014 (</a:t>
            </a:r>
            <a:r>
              <a:rPr lang="en-US"/>
              <a:t>modification du code du travail).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/>
              <a:t>Une bonne </a:t>
            </a:r>
            <a:r>
              <a:rPr lang="en-US" err="1"/>
              <a:t>mixité</a:t>
            </a:r>
            <a:r>
              <a:rPr lang="en-US"/>
              <a:t> dans les services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néanmoins</a:t>
            </a:r>
            <a:r>
              <a:rPr lang="en-US"/>
              <a:t> </a:t>
            </a:r>
            <a:r>
              <a:rPr lang="en-US" err="1"/>
              <a:t>présente</a:t>
            </a:r>
            <a:r>
              <a:rPr lang="en-US"/>
              <a:t> </a:t>
            </a:r>
            <a:r>
              <a:rPr lang="en-US" err="1"/>
              <a:t>sauf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R&amp;D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err="1"/>
              <a:t>Cependant</a:t>
            </a:r>
            <a:r>
              <a:rPr lang="en-US"/>
              <a:t> des efforts </a:t>
            </a:r>
            <a:r>
              <a:rPr lang="en-US" err="1"/>
              <a:t>restent</a:t>
            </a:r>
            <a:r>
              <a:rPr lang="en-US"/>
              <a:t> à faire sur les </a:t>
            </a:r>
            <a:r>
              <a:rPr lang="en-US" err="1"/>
              <a:t>rémunerations</a:t>
            </a:r>
            <a:r>
              <a:rPr lang="en-US"/>
              <a:t> des femmes vis à vis des hommes </a:t>
            </a:r>
            <a:r>
              <a:rPr lang="en-US" err="1"/>
              <a:t>puisqu’il</a:t>
            </a:r>
            <a:r>
              <a:rPr lang="en-US"/>
              <a:t> y </a:t>
            </a:r>
            <a:r>
              <a:rPr lang="en-US" err="1"/>
              <a:t>demeure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difference </a:t>
            </a:r>
            <a:r>
              <a:rPr lang="en-US" err="1"/>
              <a:t>d’autant</a:t>
            </a:r>
            <a:r>
              <a:rPr lang="en-US"/>
              <a:t> plus </a:t>
            </a:r>
            <a:r>
              <a:rPr lang="en-US" err="1"/>
              <a:t>grande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l’on</a:t>
            </a:r>
            <a:r>
              <a:rPr lang="en-US"/>
              <a:t> </a:t>
            </a:r>
            <a:r>
              <a:rPr lang="en-US" err="1"/>
              <a:t>regarde</a:t>
            </a:r>
            <a:r>
              <a:rPr lang="en-US"/>
              <a:t> la </a:t>
            </a:r>
            <a:r>
              <a:rPr lang="en-US" err="1"/>
              <a:t>Médiane</a:t>
            </a:r>
            <a:r>
              <a:rPr lang="en-US"/>
              <a:t> et non la Moyenne </a:t>
            </a:r>
            <a:r>
              <a:rPr lang="en-US" err="1"/>
              <a:t>salariale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3746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3968F-8409-3DF6-3B5D-54B9F569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/>
              <a:t>Annexe - Utilisation de KNIME</a:t>
            </a:r>
          </a:p>
        </p:txBody>
      </p:sp>
      <p:sp>
        <p:nvSpPr>
          <p:cNvPr id="35" name="Freeform: Shape 12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7" name="Content Placeholder 7">
            <a:extLst>
              <a:ext uri="{FF2B5EF4-FFF2-40B4-BE49-F238E27FC236}">
                <a16:creationId xmlns:a16="http://schemas.microsoft.com/office/drawing/2014/main" id="{CE4D7D70-2CA4-F1C4-8B37-8DDD5405D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KNIME </a:t>
            </a:r>
            <a:r>
              <a:rPr lang="en-US" err="1">
                <a:ea typeface="+mn-lt"/>
                <a:cs typeface="+mn-lt"/>
              </a:rPr>
              <a:t>est</a:t>
            </a:r>
            <a:r>
              <a:rPr lang="en-US">
                <a:ea typeface="+mn-lt"/>
                <a:cs typeface="+mn-lt"/>
              </a:rPr>
              <a:t> un </a:t>
            </a:r>
            <a:r>
              <a:rPr lang="en-US" err="1">
                <a:ea typeface="+mn-lt"/>
                <a:cs typeface="+mn-lt"/>
              </a:rPr>
              <a:t>logiciel</a:t>
            </a:r>
            <a:r>
              <a:rPr lang="en-US">
                <a:ea typeface="+mn-lt"/>
                <a:cs typeface="+mn-lt"/>
              </a:rPr>
              <a:t> Libre , Open-source </a:t>
            </a:r>
            <a:r>
              <a:rPr lang="en-US" err="1">
                <a:ea typeface="+mn-lt"/>
                <a:cs typeface="+mn-lt"/>
              </a:rPr>
              <a:t>d’analyse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données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lancé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2004.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C’est</a:t>
            </a:r>
            <a:r>
              <a:rPr lang="en-US">
                <a:ea typeface="+mn-lt"/>
                <a:cs typeface="+mn-lt"/>
              </a:rPr>
              <a:t> un des </a:t>
            </a:r>
            <a:r>
              <a:rPr lang="en-US" err="1">
                <a:ea typeface="+mn-lt"/>
                <a:cs typeface="+mn-lt"/>
              </a:rPr>
              <a:t>pionniers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l’informatique</a:t>
            </a:r>
            <a:r>
              <a:rPr lang="en-US">
                <a:ea typeface="+mn-lt"/>
                <a:cs typeface="+mn-lt"/>
              </a:rPr>
              <a:t> « Low-Code »</a:t>
            </a:r>
            <a:endParaRPr lang="en-US"/>
          </a:p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D7C14CA-039C-80A3-C6A3-25B88A6E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0" y="2032146"/>
            <a:ext cx="5660211" cy="2702750"/>
          </a:xfrm>
          <a:prstGeom prst="rect">
            <a:avLst/>
          </a:prstGeom>
        </p:spPr>
      </p:pic>
      <p:sp>
        <p:nvSpPr>
          <p:cNvPr id="38" name="Freeform: Shape 22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24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84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7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29607-58FE-99C0-E9BB-9C916C85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9" y="1524000"/>
            <a:ext cx="3191121" cy="43599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Import des </a:t>
            </a:r>
            <a:r>
              <a:rPr lang="fr-FR"/>
              <a:t>données</a:t>
            </a:r>
            <a:r>
              <a:rPr lang="en-US"/>
              <a:t> </a:t>
            </a:r>
          </a:p>
        </p:txBody>
      </p:sp>
      <p:grpSp>
        <p:nvGrpSpPr>
          <p:cNvPr id="36" name="Graphic 78">
            <a:extLst>
              <a:ext uri="{FF2B5EF4-FFF2-40B4-BE49-F238E27FC236}">
                <a16:creationId xmlns:a16="http://schemas.microsoft.com/office/drawing/2014/main" id="{C5035748-E666-464D-B95F-ED8146346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32770" y="1617538"/>
            <a:ext cx="804137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4D85EFE8-5037-4E99-8D29-64B5CE9D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9FD653C8-CB16-40C0-BA61-6FA0587D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ABA973BF-958C-4267-A9F2-CEA64D284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B0DAD6C4-EBF1-4DBF-928B-3F52E0244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B2BD6CA6-C90E-4CC3-B99B-93CE2622E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8E83D65E-8C50-430E-8331-F293349EF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5DEFE-3EB7-477E-36E1-8546E5F57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42559" y="1822976"/>
            <a:ext cx="2944774" cy="40609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L'import de fait à </a:t>
            </a:r>
            <a:r>
              <a:rPr lang="fr-FR"/>
              <a:t>l'aide</a:t>
            </a:r>
            <a:r>
              <a:rPr lang="en-US"/>
              <a:t> de Noeud "Reader" </a:t>
            </a:r>
          </a:p>
          <a:p>
            <a:endParaRPr lang="en-US"/>
          </a:p>
          <a:p>
            <a:r>
              <a:rPr lang="en-US"/>
              <a:t>Ce </a:t>
            </a:r>
            <a:r>
              <a:rPr lang="fr-FR"/>
              <a:t>sont</a:t>
            </a:r>
            <a:r>
              <a:rPr lang="en-US"/>
              <a:t> des </a:t>
            </a:r>
            <a:r>
              <a:rPr lang="en-US" err="1"/>
              <a:t>fichiers</a:t>
            </a:r>
            <a:r>
              <a:rPr lang="en-US"/>
              <a:t> Excel de base que </a:t>
            </a:r>
            <a:r>
              <a:rPr lang="en-US" err="1"/>
              <a:t>l'on</a:t>
            </a:r>
            <a:r>
              <a:rPr lang="en-US"/>
              <a:t> a </a:t>
            </a:r>
            <a:r>
              <a:rPr lang="en-US" err="1"/>
              <a:t>converti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CSV </a:t>
            </a:r>
            <a:r>
              <a:rPr lang="fr-FR"/>
              <a:t>auparavant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A92701-2DA0-CBD4-D083-08775069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184" y="439465"/>
            <a:ext cx="1999799" cy="598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69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A1D86-0BCC-E038-BF44-FD4D1C2A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9" y="1524000"/>
            <a:ext cx="3191121" cy="43599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Jointure des données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C5035748-E666-464D-B95F-ED8146346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32770" y="1617538"/>
            <a:ext cx="804137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4D85EFE8-5037-4E99-8D29-64B5CE9D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9FD653C8-CB16-40C0-BA61-6FA0587D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ABA973BF-958C-4267-A9F2-CEA64D284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0DAD6C4-EBF1-4DBF-928B-3F52E0244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2BD6CA6-C90E-4CC3-B99B-93CE2622E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8E83D65E-8C50-430E-8331-F293349EF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69E86-7ECA-E412-935C-6F61FCB12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42559" y="1822976"/>
            <a:ext cx="2944774" cy="40609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3 </a:t>
            </a:r>
            <a:r>
              <a:rPr lang="en-US" err="1"/>
              <a:t>fichiers</a:t>
            </a:r>
            <a:r>
              <a:rPr lang="en-US"/>
              <a:t> à </a:t>
            </a:r>
            <a:r>
              <a:rPr lang="en-US" err="1"/>
              <a:t>l'origine</a:t>
            </a:r>
            <a:r>
              <a:rPr lang="en-US"/>
              <a:t> qui faut </a:t>
            </a:r>
            <a:r>
              <a:rPr lang="en-US" err="1"/>
              <a:t>rassemble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un </a:t>
            </a:r>
            <a:r>
              <a:rPr lang="en-US" err="1"/>
              <a:t>seul</a:t>
            </a:r>
            <a:r>
              <a:rPr lang="en-US"/>
              <a:t> </a:t>
            </a:r>
          </a:p>
          <a:p>
            <a:endParaRPr lang="en-US"/>
          </a:p>
          <a:p>
            <a:r>
              <a:rPr lang="en-US"/>
              <a:t>Se fait avec le </a:t>
            </a:r>
            <a:r>
              <a:rPr lang="en-US" err="1"/>
              <a:t>noeud</a:t>
            </a:r>
            <a:r>
              <a:rPr lang="en-US"/>
              <a:t> "Joiner“</a:t>
            </a:r>
          </a:p>
          <a:p>
            <a:endParaRPr lang="en-US"/>
          </a:p>
          <a:p>
            <a:r>
              <a:rPr lang="en-US"/>
              <a:t>De type Inner join avec ID </a:t>
            </a:r>
            <a:r>
              <a:rPr lang="en-US" err="1"/>
              <a:t>salarié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clé</a:t>
            </a:r>
            <a:endParaRPr lang="en-US"/>
          </a:p>
        </p:txBody>
      </p:sp>
      <p:pic>
        <p:nvPicPr>
          <p:cNvPr id="5" name="Picture 5" descr="Graphical user interface, diagram, text, chat or text message&#10;&#10;Description automatically generated">
            <a:extLst>
              <a:ext uri="{FF2B5EF4-FFF2-40B4-BE49-F238E27FC236}">
                <a16:creationId xmlns:a16="http://schemas.microsoft.com/office/drawing/2014/main" id="{84141568-27D7-DF1F-DC2B-7955E6C4C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549" y="518292"/>
            <a:ext cx="2976743" cy="56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8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6829" y="1528527"/>
            <a:ext cx="4421731" cy="4542073"/>
          </a:xfrm>
        </p:spPr>
        <p:txBody>
          <a:bodyPr anchor="t">
            <a:normAutofit/>
          </a:bodyPr>
          <a:lstStyle/>
          <a:p>
            <a:r>
              <a:rPr lang="en-US" i="0" cap="all">
                <a:ea typeface="+mj-lt"/>
                <a:cs typeface="+mj-lt"/>
              </a:rPr>
              <a:t>QU’EST-CE QUE LE RGPD ?</a:t>
            </a:r>
            <a:endParaRPr lang="en-US"/>
          </a:p>
        </p:txBody>
      </p:sp>
      <p:sp>
        <p:nvSpPr>
          <p:cNvPr id="114" name="Freeform: Shape 10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5" name="Content Placeholder">
            <a:extLst>
              <a:ext uri="{FF2B5EF4-FFF2-40B4-BE49-F238E27FC236}">
                <a16:creationId xmlns:a16="http://schemas.microsoft.com/office/drawing/2014/main" id="{63873395-F209-997C-340B-960B78DAFD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948178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3696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A1D86-0BCC-E038-BF44-FD4D1C2A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Mise en conformité RGPD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9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0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69E86-7ECA-E412-935C-6F61FCB12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717" y="2796427"/>
            <a:ext cx="4663649" cy="327450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algn="ctr"/>
            <a:r>
              <a:rPr lang="en-US"/>
              <a:t>Modification du </a:t>
            </a:r>
            <a:r>
              <a:rPr lang="en-US" err="1"/>
              <a:t>fichier</a:t>
            </a:r>
            <a:r>
              <a:rPr lang="en-US"/>
              <a:t> pour ne conserver que les </a:t>
            </a:r>
            <a:r>
              <a:rPr lang="en-US" err="1"/>
              <a:t>informations</a:t>
            </a:r>
            <a:r>
              <a:rPr lang="en-US"/>
              <a:t> </a:t>
            </a:r>
            <a:r>
              <a:rPr lang="en-US" err="1"/>
              <a:t>conforme</a:t>
            </a:r>
            <a:r>
              <a:rPr lang="en-US"/>
              <a:t> au RGPD avec le </a:t>
            </a:r>
            <a:r>
              <a:rPr lang="en-US" err="1"/>
              <a:t>noeud</a:t>
            </a:r>
            <a:r>
              <a:rPr lang="en-US"/>
              <a:t> "Column Filter"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6" descr="Diagram&#10;&#10;Description automatically generated">
            <a:extLst>
              <a:ext uri="{FF2B5EF4-FFF2-40B4-BE49-F238E27FC236}">
                <a16:creationId xmlns:a16="http://schemas.microsoft.com/office/drawing/2014/main" id="{17FC22A0-0D20-F66E-BE01-CB05ACB3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943" y="1756706"/>
            <a:ext cx="2677838" cy="38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47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3EA3-B770-FF43-7CCF-75317FC7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Export CSV final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35A77-3F82-787F-F856-659C245DF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CSV </a:t>
            </a:r>
            <a:r>
              <a:rPr lang="en-US" err="1"/>
              <a:t>conforme</a:t>
            </a:r>
            <a:r>
              <a:rPr lang="en-US"/>
              <a:t> RGPD </a:t>
            </a:r>
            <a:r>
              <a:rPr lang="en-US" err="1"/>
              <a:t>exporté</a:t>
            </a:r>
            <a:r>
              <a:rPr lang="en-US"/>
              <a:t> et exploitable grave au </a:t>
            </a:r>
            <a:r>
              <a:rPr lang="en-US" err="1"/>
              <a:t>noeud</a:t>
            </a:r>
            <a:r>
              <a:rPr lang="en-US"/>
              <a:t> "CSV Writer"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8C28C99-3E83-AD28-4097-9BB933C6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88" y="2777360"/>
            <a:ext cx="2155606" cy="24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87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5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9" name="Group 5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Freeform: Shape 6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1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02" name="Rectangle 7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756E0-A4A3-49B0-FCB8-9B1326F26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145" y="1524000"/>
            <a:ext cx="3781856" cy="43599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Analyse par pivot</a:t>
            </a:r>
          </a:p>
        </p:txBody>
      </p:sp>
      <p:sp>
        <p:nvSpPr>
          <p:cNvPr id="103" name="Freeform: Shape 76">
            <a:extLst>
              <a:ext uri="{FF2B5EF4-FFF2-40B4-BE49-F238E27FC236}">
                <a16:creationId xmlns:a16="http://schemas.microsoft.com/office/drawing/2014/main" id="{A707F4F1-79FE-4E99-AF42-242AC08A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64840" cy="6858001"/>
          </a:xfrm>
          <a:custGeom>
            <a:avLst/>
            <a:gdLst>
              <a:gd name="connsiteX0" fmla="*/ 0 w 888736"/>
              <a:gd name="connsiteY0" fmla="*/ 0 h 2458832"/>
              <a:gd name="connsiteX1" fmla="*/ 177394 w 888736"/>
              <a:gd name="connsiteY1" fmla="*/ 125361 h 2458832"/>
              <a:gd name="connsiteX2" fmla="*/ 881856 w 888736"/>
              <a:gd name="connsiteY2" fmla="*/ 1189003 h 2458832"/>
              <a:gd name="connsiteX3" fmla="*/ 691256 w 888736"/>
              <a:gd name="connsiteY3" fmla="*/ 1628147 h 2458832"/>
              <a:gd name="connsiteX4" fmla="*/ 118397 w 888736"/>
              <a:gd name="connsiteY4" fmla="*/ 2331723 h 2458832"/>
              <a:gd name="connsiteX5" fmla="*/ 0 w 888736"/>
              <a:gd name="connsiteY5" fmla="*/ 2458832 h 245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736" h="2458832">
                <a:moveTo>
                  <a:pt x="0" y="0"/>
                </a:moveTo>
                <a:lnTo>
                  <a:pt x="177394" y="125361"/>
                </a:lnTo>
                <a:cubicBezTo>
                  <a:pt x="548898" y="378359"/>
                  <a:pt x="946091" y="744358"/>
                  <a:pt x="881856" y="1189003"/>
                </a:cubicBezTo>
                <a:cubicBezTo>
                  <a:pt x="858787" y="1347884"/>
                  <a:pt x="777253" y="1491554"/>
                  <a:pt x="691256" y="1628147"/>
                </a:cubicBezTo>
                <a:cubicBezTo>
                  <a:pt x="609261" y="1758448"/>
                  <a:pt x="399047" y="2022344"/>
                  <a:pt x="118397" y="2331723"/>
                </a:cubicBezTo>
                <a:lnTo>
                  <a:pt x="0" y="2458832"/>
                </a:ln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4" name="Graphic 78">
            <a:extLst>
              <a:ext uri="{FF2B5EF4-FFF2-40B4-BE49-F238E27FC236}">
                <a16:creationId xmlns:a16="http://schemas.microsoft.com/office/drawing/2014/main" id="{C5035748-E666-464D-B95F-ED8146346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42299" y="161753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4D85EFE8-5037-4E99-8D29-64B5CE9D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aphic 78">
              <a:extLst>
                <a:ext uri="{FF2B5EF4-FFF2-40B4-BE49-F238E27FC236}">
                  <a16:creationId xmlns:a16="http://schemas.microsoft.com/office/drawing/2014/main" id="{9FD653C8-CB16-40C0-BA61-6FA0587D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ABA973BF-958C-4267-A9F2-CEA64D284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B0DAD6C4-EBF1-4DBF-928B-3F52E0244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B2BD6CA6-C90E-4CC3-B99B-93CE2622E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8E83D65E-8C50-430E-8331-F293349EF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86">
            <a:extLst>
              <a:ext uri="{FF2B5EF4-FFF2-40B4-BE49-F238E27FC236}">
                <a16:creationId xmlns:a16="http://schemas.microsoft.com/office/drawing/2014/main" id="{D5E51A3D-2FA6-4FB0-8E96-240CD790A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3046134" flipH="1">
            <a:off x="862428" y="4444126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9077F9C-631A-40ED-8DF2-6F7CE48C1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6" name="Freeform: Shape 88">
              <a:extLst>
                <a:ext uri="{FF2B5EF4-FFF2-40B4-BE49-F238E27FC236}">
                  <a16:creationId xmlns:a16="http://schemas.microsoft.com/office/drawing/2014/main" id="{AB5F57A0-CC7E-443D-8694-A244B50F8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C28A3D1-4D8C-4C0C-9C35-6A60D226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1" name="Graphic 12">
              <a:extLst>
                <a:ext uri="{FF2B5EF4-FFF2-40B4-BE49-F238E27FC236}">
                  <a16:creationId xmlns:a16="http://schemas.microsoft.com/office/drawing/2014/main" id="{F730EC4F-7921-4623-84EE-AD5E059F9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Graphic 15">
              <a:extLst>
                <a:ext uri="{FF2B5EF4-FFF2-40B4-BE49-F238E27FC236}">
                  <a16:creationId xmlns:a16="http://schemas.microsoft.com/office/drawing/2014/main" id="{6C52E193-84A5-4949-8431-6CF8BED86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Graphic 15">
              <a:extLst>
                <a:ext uri="{FF2B5EF4-FFF2-40B4-BE49-F238E27FC236}">
                  <a16:creationId xmlns:a16="http://schemas.microsoft.com/office/drawing/2014/main" id="{9E948C20-2509-497E-8A43-AC9A26FD6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19FF44-226D-4A47-A1C7-BB6FA4315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25CBD1C-2583-4689-9336-2E92126B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0428708" y="509470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30456-3CBB-A54E-1371-14EF6933F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7956" y="1822976"/>
            <a:ext cx="4193458" cy="40609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Avec le </a:t>
            </a:r>
            <a:r>
              <a:rPr lang="en-US" err="1"/>
              <a:t>noeud</a:t>
            </a:r>
            <a:r>
              <a:rPr lang="en-US"/>
              <a:t> "Pivoting" : </a:t>
            </a:r>
          </a:p>
          <a:p>
            <a:r>
              <a:rPr lang="en-US" err="1"/>
              <a:t>Regroupement</a:t>
            </a:r>
            <a:r>
              <a:rPr lang="en-US"/>
              <a:t> de </a:t>
            </a:r>
            <a:r>
              <a:rPr lang="en-US" err="1"/>
              <a:t>données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fonction</a:t>
            </a:r>
            <a:r>
              <a:rPr lang="en-US"/>
              <a:t> </a:t>
            </a:r>
            <a:r>
              <a:rPr lang="en-US" err="1"/>
              <a:t>d'une</a:t>
            </a:r>
            <a:r>
              <a:rPr lang="en-US"/>
              <a:t> variable</a:t>
            </a:r>
          </a:p>
          <a:p>
            <a:endParaRPr lang="en-US"/>
          </a:p>
          <a:p>
            <a:r>
              <a:rPr lang="en-US"/>
              <a:t>Par </a:t>
            </a:r>
            <a:r>
              <a:rPr lang="en-US" err="1"/>
              <a:t>exemple</a:t>
            </a:r>
            <a:r>
              <a:rPr lang="en-US"/>
              <a:t>: 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/>
              <a:t>Grouper par </a:t>
            </a:r>
            <a:r>
              <a:rPr lang="en-US" err="1"/>
              <a:t>sexe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/>
              <a:t>Pivoter par service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err="1"/>
              <a:t>Aggreger</a:t>
            </a:r>
            <a:r>
              <a:rPr lang="en-US"/>
              <a:t> par la </a:t>
            </a:r>
            <a:r>
              <a:rPr lang="en-US" err="1"/>
              <a:t>moyenne</a:t>
            </a:r>
            <a:r>
              <a:rPr lang="en-US"/>
              <a:t> du </a:t>
            </a:r>
            <a:r>
              <a:rPr lang="en-US" err="1"/>
              <a:t>salaire</a:t>
            </a:r>
          </a:p>
          <a:p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51802B2-CB80-DCFD-5257-550E18C4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36" y="3307475"/>
            <a:ext cx="2018314" cy="162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71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3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6" name="Rectangle 29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31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AC81C-D020-9417-CF67-741FB930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8192177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Analyse </a:t>
            </a:r>
            <a:r>
              <a:rPr lang="en-US" err="1"/>
              <a:t>graphique</a:t>
            </a:r>
          </a:p>
        </p:txBody>
      </p:sp>
      <p:grpSp>
        <p:nvGrpSpPr>
          <p:cNvPr id="68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Freeform: Shape 41">
            <a:extLst>
              <a:ext uri="{FF2B5EF4-FFF2-40B4-BE49-F238E27FC236}">
                <a16:creationId xmlns:a16="http://schemas.microsoft.com/office/drawing/2014/main" id="{A2597A8B-414A-4F6D-9710-2F1BE256E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94598" y="4164981"/>
            <a:ext cx="5997401" cy="2693020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E1D7A456-72C0-F80D-CCF2-895C0BA0A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299404"/>
            <a:ext cx="6805891" cy="27457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Nous </a:t>
            </a:r>
            <a:r>
              <a:rPr lang="en-US" dirty="0" err="1"/>
              <a:t>pouvons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des </a:t>
            </a:r>
            <a:r>
              <a:rPr lang="en-US" dirty="0" err="1"/>
              <a:t>graphiques</a:t>
            </a:r>
            <a:r>
              <a:rPr lang="en-US" dirty="0"/>
              <a:t> </a:t>
            </a:r>
            <a:r>
              <a:rPr lang="en-US" dirty="0" err="1"/>
              <a:t>facilement</a:t>
            </a:r>
            <a:r>
              <a:rPr lang="en-US" dirty="0"/>
              <a:t> pour </a:t>
            </a:r>
            <a:r>
              <a:rPr lang="en-US" dirty="0" err="1"/>
              <a:t>analyser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importées</a:t>
            </a:r>
            <a:r>
              <a:rPr lang="en-US" dirty="0"/>
              <a:t>. </a:t>
            </a:r>
          </a:p>
          <a:p>
            <a:endParaRPr lang="en-US" dirty="0"/>
          </a:p>
          <a:p>
            <a:r>
              <a:rPr lang="en-US" dirty="0" err="1"/>
              <a:t>Ici</a:t>
            </a:r>
            <a:r>
              <a:rPr lang="en-US" dirty="0"/>
              <a:t> on a </a:t>
            </a:r>
            <a:r>
              <a:rPr lang="en-US" dirty="0" err="1"/>
              <a:t>utilisé</a:t>
            </a:r>
            <a:r>
              <a:rPr lang="en-US" dirty="0"/>
              <a:t> les pie chart et bar chart</a:t>
            </a:r>
          </a:p>
        </p:txBody>
      </p:sp>
      <p:grpSp>
        <p:nvGrpSpPr>
          <p:cNvPr id="71" name="Group 43">
            <a:extLst>
              <a:ext uri="{FF2B5EF4-FFF2-40B4-BE49-F238E27FC236}">
                <a16:creationId xmlns:a16="http://schemas.microsoft.com/office/drawing/2014/main" id="{09BA142B-E03A-4CCD-8C46-8BDDD96A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95435" y="4632160"/>
            <a:ext cx="886141" cy="802496"/>
            <a:chOff x="10948005" y="3272152"/>
            <a:chExt cx="868640" cy="7866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D6B7380-D890-4F06-9C8B-9810CF45B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9071096-5B07-42AC-9C76-6B3D847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86A8581-41D2-4ED9-94DE-6EE3A38B2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CA390FC2-3FC4-4A52-A729-F9F03EE12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DA930EF0-907F-46F9-B728-0C189FCB4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F8E83A83-33D7-4E07-98AC-CA07C0F1E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DA03248-3CE4-4D20-8293-BFDF226CD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E1ADB39-0EAD-55DD-B480-95FA4CB6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950" y="1601351"/>
            <a:ext cx="1862961" cy="2210128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8127EF0-4F41-39D7-FA6E-EC57EC54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068" y="3159838"/>
            <a:ext cx="1972003" cy="223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0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2C155-3496-DB14-12A8-0C34A38F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7602283" cy="1455091"/>
          </a:xfrm>
        </p:spPr>
        <p:txBody>
          <a:bodyPr>
            <a:normAutofit/>
          </a:bodyPr>
          <a:lstStyle/>
          <a:p>
            <a:r>
              <a:rPr lang="en-US" i="0"/>
              <a:t>Le RGPD, qu’est-ce que c’est ?</a:t>
            </a:r>
            <a:endParaRPr lang="en-US"/>
          </a:p>
          <a:p>
            <a:endParaRPr lang="en-US"/>
          </a:p>
        </p:txBody>
      </p:sp>
      <p:grpSp>
        <p:nvGrpSpPr>
          <p:cNvPr id="68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9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95072BF-FF51-6C28-8C9B-5E723012F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641444"/>
            <a:ext cx="11076486" cy="415273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>
                <a:ea typeface="+mn-lt"/>
                <a:cs typeface="+mn-lt"/>
              </a:rPr>
              <a:t> Il </a:t>
            </a:r>
            <a:r>
              <a:rPr lang="en-US" err="1">
                <a:ea typeface="+mn-lt"/>
                <a:cs typeface="+mn-lt"/>
              </a:rPr>
              <a:t>est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entré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application le 25 </a:t>
            </a:r>
            <a:r>
              <a:rPr lang="en-US" err="1">
                <a:ea typeface="+mn-lt"/>
                <a:cs typeface="+mn-lt"/>
              </a:rPr>
              <a:t>mai</a:t>
            </a:r>
            <a:r>
              <a:rPr lang="en-US">
                <a:ea typeface="+mn-lt"/>
                <a:cs typeface="+mn-lt"/>
              </a:rPr>
              <a:t> 2018.</a:t>
            </a:r>
            <a:endParaRPr lang="en-US"/>
          </a:p>
          <a:p>
            <a:pPr>
              <a:lnSpc>
                <a:spcPct val="100000"/>
              </a:lnSpc>
            </a:pPr>
            <a:endParaRPr lang="en-US"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>
                <a:ea typeface="+mn-lt"/>
                <a:cs typeface="+mn-lt"/>
              </a:rPr>
              <a:t>Le RGPD </a:t>
            </a:r>
            <a:r>
              <a:rPr lang="en-US" err="1">
                <a:ea typeface="+mn-lt"/>
                <a:cs typeface="+mn-lt"/>
              </a:rPr>
              <a:t>s’inscrit</a:t>
            </a:r>
            <a:r>
              <a:rPr lang="en-US">
                <a:ea typeface="+mn-lt"/>
                <a:cs typeface="+mn-lt"/>
              </a:rPr>
              <a:t> dans la </a:t>
            </a:r>
            <a:r>
              <a:rPr lang="en-US" err="1">
                <a:ea typeface="+mn-lt"/>
                <a:cs typeface="+mn-lt"/>
              </a:rPr>
              <a:t>continuité</a:t>
            </a:r>
            <a:r>
              <a:rPr lang="en-US">
                <a:ea typeface="+mn-lt"/>
                <a:cs typeface="+mn-lt"/>
              </a:rPr>
              <a:t> de la </a:t>
            </a:r>
            <a:r>
              <a:rPr lang="en-US" u="sng">
                <a:ea typeface="+mn-lt"/>
                <a:cs typeface="+mn-lt"/>
                <a:hlinkClick r:id="rId2"/>
              </a:rPr>
              <a:t>Loi française Informatique et Libertés de 1978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établissant</a:t>
            </a:r>
            <a:r>
              <a:rPr lang="en-US">
                <a:ea typeface="+mn-lt"/>
                <a:cs typeface="+mn-lt"/>
              </a:rPr>
              <a:t> des </a:t>
            </a:r>
            <a:r>
              <a:rPr lang="en-US" err="1">
                <a:ea typeface="+mn-lt"/>
                <a:cs typeface="+mn-lt"/>
              </a:rPr>
              <a:t>règles</a:t>
            </a:r>
            <a:r>
              <a:rPr lang="en-US">
                <a:ea typeface="+mn-lt"/>
                <a:cs typeface="+mn-lt"/>
              </a:rPr>
              <a:t> sur la </a:t>
            </a:r>
            <a:r>
              <a:rPr lang="en-US" err="1">
                <a:ea typeface="+mn-lt"/>
                <a:cs typeface="+mn-lt"/>
              </a:rPr>
              <a:t>collecte</a:t>
            </a:r>
            <a:r>
              <a:rPr lang="en-US">
                <a:ea typeface="+mn-lt"/>
                <a:cs typeface="+mn-lt"/>
              </a:rPr>
              <a:t> et </a:t>
            </a:r>
            <a:r>
              <a:rPr lang="en-US" err="1">
                <a:ea typeface="+mn-lt"/>
                <a:cs typeface="+mn-lt"/>
              </a:rPr>
              <a:t>l’utilisation</a:t>
            </a:r>
            <a:r>
              <a:rPr lang="en-US">
                <a:ea typeface="+mn-lt"/>
                <a:cs typeface="+mn-lt"/>
              </a:rPr>
              <a:t> des </a:t>
            </a:r>
            <a:r>
              <a:rPr lang="en-US" err="1">
                <a:ea typeface="+mn-lt"/>
                <a:cs typeface="+mn-lt"/>
              </a:rPr>
              <a:t>données</a:t>
            </a:r>
            <a:r>
              <a:rPr lang="en-US">
                <a:ea typeface="+mn-lt"/>
                <a:cs typeface="+mn-lt"/>
              </a:rPr>
              <a:t> sur le </a:t>
            </a:r>
            <a:r>
              <a:rPr lang="en-US" err="1">
                <a:ea typeface="+mn-lt"/>
                <a:cs typeface="+mn-lt"/>
              </a:rPr>
              <a:t>territoire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français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</a:pPr>
            <a:endParaRPr lang="en-US"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>
                <a:ea typeface="+mn-lt"/>
                <a:cs typeface="+mn-lt"/>
              </a:rPr>
              <a:t> Il a </a:t>
            </a:r>
            <a:r>
              <a:rPr lang="en-US" err="1">
                <a:ea typeface="+mn-lt"/>
                <a:cs typeface="+mn-lt"/>
              </a:rPr>
              <a:t>été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conçu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autour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b="1" u="sng">
                <a:ea typeface="+mn-lt"/>
                <a:cs typeface="+mn-lt"/>
              </a:rPr>
              <a:t>3 </a:t>
            </a:r>
            <a:r>
              <a:rPr lang="en-US" b="1" u="sng" err="1">
                <a:ea typeface="+mn-lt"/>
                <a:cs typeface="+mn-lt"/>
              </a:rPr>
              <a:t>objectifs</a:t>
            </a:r>
            <a:r>
              <a:rPr lang="en-US">
                <a:ea typeface="+mn-lt"/>
                <a:cs typeface="+mn-lt"/>
              </a:rPr>
              <a:t> :</a:t>
            </a:r>
            <a:endParaRPr lang="en-US"/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b="1" err="1">
                <a:ea typeface="+mn-lt"/>
                <a:cs typeface="+mn-lt"/>
              </a:rPr>
              <a:t>renforcer</a:t>
            </a:r>
            <a:r>
              <a:rPr lang="en-US" b="1">
                <a:ea typeface="+mn-lt"/>
                <a:cs typeface="+mn-lt"/>
              </a:rPr>
              <a:t> les droits des </a:t>
            </a:r>
            <a:r>
              <a:rPr lang="en-US" b="1" err="1">
                <a:ea typeface="+mn-lt"/>
                <a:cs typeface="+mn-lt"/>
              </a:rPr>
              <a:t>personnes</a:t>
            </a:r>
            <a:endParaRPr lang="en-US"/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b="1" err="1">
                <a:ea typeface="+mn-lt"/>
                <a:cs typeface="+mn-lt"/>
              </a:rPr>
              <a:t>responsabiliser</a:t>
            </a:r>
            <a:r>
              <a:rPr lang="en-US" b="1">
                <a:ea typeface="+mn-lt"/>
                <a:cs typeface="+mn-lt"/>
              </a:rPr>
              <a:t> les </a:t>
            </a:r>
            <a:r>
              <a:rPr lang="en-US" b="1" err="1">
                <a:ea typeface="+mn-lt"/>
                <a:cs typeface="+mn-lt"/>
              </a:rPr>
              <a:t>acteurs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traitant</a:t>
            </a:r>
            <a:r>
              <a:rPr lang="en-US" b="1">
                <a:ea typeface="+mn-lt"/>
                <a:cs typeface="+mn-lt"/>
              </a:rPr>
              <a:t> des </a:t>
            </a:r>
            <a:r>
              <a:rPr lang="en-US" b="1" err="1">
                <a:ea typeface="+mn-lt"/>
                <a:cs typeface="+mn-lt"/>
              </a:rPr>
              <a:t>données</a:t>
            </a:r>
            <a:endParaRPr lang="en-US"/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b="1" err="1">
                <a:ea typeface="+mn-lt"/>
                <a:cs typeface="+mn-lt"/>
              </a:rPr>
              <a:t>crédibiliser</a:t>
            </a:r>
            <a:r>
              <a:rPr lang="en-US" b="1">
                <a:ea typeface="+mn-lt"/>
                <a:cs typeface="+mn-lt"/>
              </a:rPr>
              <a:t> la </a:t>
            </a:r>
            <a:r>
              <a:rPr lang="en-US" b="1" err="1">
                <a:ea typeface="+mn-lt"/>
                <a:cs typeface="+mn-lt"/>
              </a:rPr>
              <a:t>régulation</a:t>
            </a:r>
            <a:r>
              <a:rPr lang="en-US">
                <a:ea typeface="+mn-lt"/>
                <a:cs typeface="+mn-lt"/>
              </a:rPr>
              <a:t> grâce à </a:t>
            </a:r>
            <a:r>
              <a:rPr lang="en-US" err="1">
                <a:ea typeface="+mn-lt"/>
                <a:cs typeface="+mn-lt"/>
              </a:rPr>
              <a:t>une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coopération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renforcée</a:t>
            </a:r>
            <a:r>
              <a:rPr lang="en-US">
                <a:ea typeface="+mn-lt"/>
                <a:cs typeface="+mn-lt"/>
              </a:rPr>
              <a:t> entre les </a:t>
            </a:r>
            <a:r>
              <a:rPr lang="en-US" err="1">
                <a:ea typeface="+mn-lt"/>
                <a:cs typeface="+mn-lt"/>
              </a:rPr>
              <a:t>autorités</a:t>
            </a:r>
            <a:r>
              <a:rPr lang="en-US">
                <a:ea typeface="+mn-lt"/>
                <a:cs typeface="+mn-lt"/>
              </a:rPr>
              <a:t> de protection des </a:t>
            </a:r>
            <a:r>
              <a:rPr lang="en-US" err="1">
                <a:ea typeface="+mn-lt"/>
                <a:cs typeface="+mn-lt"/>
              </a:rPr>
              <a:t>données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lnSpc>
                <a:spcPct val="100000"/>
              </a:lnSpc>
            </a:pPr>
            <a:endParaRPr lang="en-US" sz="17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12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F4D45-F07D-BB4A-659A-D8ACB93B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145" y="1524000"/>
            <a:ext cx="3781856" cy="4359964"/>
          </a:xfrm>
        </p:spPr>
        <p:txBody>
          <a:bodyPr anchor="t">
            <a:normAutofit/>
          </a:bodyPr>
          <a:lstStyle/>
          <a:p>
            <a:r>
              <a:rPr lang="en-US"/>
              <a:t>Qu'est ce qu'une donnée personelle 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07F4F1-79FE-4E99-AF42-242AC08A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64840" cy="6858001"/>
          </a:xfrm>
          <a:custGeom>
            <a:avLst/>
            <a:gdLst>
              <a:gd name="connsiteX0" fmla="*/ 0 w 888736"/>
              <a:gd name="connsiteY0" fmla="*/ 0 h 2458832"/>
              <a:gd name="connsiteX1" fmla="*/ 177394 w 888736"/>
              <a:gd name="connsiteY1" fmla="*/ 125361 h 2458832"/>
              <a:gd name="connsiteX2" fmla="*/ 881856 w 888736"/>
              <a:gd name="connsiteY2" fmla="*/ 1189003 h 2458832"/>
              <a:gd name="connsiteX3" fmla="*/ 691256 w 888736"/>
              <a:gd name="connsiteY3" fmla="*/ 1628147 h 2458832"/>
              <a:gd name="connsiteX4" fmla="*/ 118397 w 888736"/>
              <a:gd name="connsiteY4" fmla="*/ 2331723 h 2458832"/>
              <a:gd name="connsiteX5" fmla="*/ 0 w 888736"/>
              <a:gd name="connsiteY5" fmla="*/ 2458832 h 245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736" h="2458832">
                <a:moveTo>
                  <a:pt x="0" y="0"/>
                </a:moveTo>
                <a:lnTo>
                  <a:pt x="177394" y="125361"/>
                </a:lnTo>
                <a:cubicBezTo>
                  <a:pt x="548898" y="378359"/>
                  <a:pt x="946091" y="744358"/>
                  <a:pt x="881856" y="1189003"/>
                </a:cubicBezTo>
                <a:cubicBezTo>
                  <a:pt x="858787" y="1347884"/>
                  <a:pt x="777253" y="1491554"/>
                  <a:pt x="691256" y="1628147"/>
                </a:cubicBezTo>
                <a:cubicBezTo>
                  <a:pt x="609261" y="1758448"/>
                  <a:pt x="399047" y="2022344"/>
                  <a:pt x="118397" y="2331723"/>
                </a:cubicBezTo>
                <a:lnTo>
                  <a:pt x="0" y="2458832"/>
                </a:ln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C5035748-E666-464D-B95F-ED8146346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42299" y="161753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4D85EFE8-5037-4E99-8D29-64B5CE9D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FD653C8-CB16-40C0-BA61-6FA0587D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ABA973BF-958C-4267-A9F2-CEA64D284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0DAD6C4-EBF1-4DBF-928B-3F52E0244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2BD6CA6-C90E-4CC3-B99B-93CE2622E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8E83D65E-8C50-430E-8331-F293349EF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E51A3D-2FA6-4FB0-8E96-240CD790A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3046134" flipH="1">
            <a:off x="862428" y="4444126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077F9C-631A-40ED-8DF2-6F7CE48C1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B5F57A0-CC7E-443D-8694-A244B50F8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28A3D1-4D8C-4C0C-9C35-6A60D226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F730EC4F-7921-4623-84EE-AD5E059F9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6C52E193-84A5-4949-8431-6CF8BED86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9E948C20-2509-497E-8A43-AC9A26FD6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19FF44-226D-4A47-A1C7-BB6FA4315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5CBD1C-2583-4689-9336-2E92126B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0428708" y="509470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D482B-15B3-D025-C122-B1A8B19C1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956" y="1822976"/>
            <a:ext cx="4193458" cy="40609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Une </a:t>
            </a:r>
            <a:r>
              <a:rPr lang="en-US" b="1" err="1">
                <a:ea typeface="+mn-lt"/>
                <a:cs typeface="+mn-lt"/>
              </a:rPr>
              <a:t>donnée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personnelle</a:t>
            </a:r>
            <a:r>
              <a:rPr lang="en-US" b="1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est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décrite</a:t>
            </a:r>
            <a:r>
              <a:rPr lang="en-US">
                <a:ea typeface="+mn-lt"/>
                <a:cs typeface="+mn-lt"/>
              </a:rPr>
              <a:t> par la CNIL </a:t>
            </a:r>
            <a:r>
              <a:rPr lang="en-US" err="1">
                <a:ea typeface="+mn-lt"/>
                <a:cs typeface="+mn-lt"/>
              </a:rPr>
              <a:t>comme</a:t>
            </a:r>
            <a:r>
              <a:rPr lang="en-US">
                <a:ea typeface="+mn-lt"/>
                <a:cs typeface="+mn-lt"/>
              </a:rPr>
              <a:t> « </a:t>
            </a:r>
            <a:r>
              <a:rPr lang="en-US" err="1">
                <a:ea typeface="+mn-lt"/>
                <a:cs typeface="+mn-lt"/>
              </a:rPr>
              <a:t>toute</a:t>
            </a:r>
            <a:r>
              <a:rPr lang="en-US">
                <a:ea typeface="+mn-lt"/>
                <a:cs typeface="+mn-lt"/>
              </a:rPr>
              <a:t> information se </a:t>
            </a:r>
            <a:r>
              <a:rPr lang="en-US" err="1">
                <a:ea typeface="+mn-lt"/>
                <a:cs typeface="+mn-lt"/>
              </a:rPr>
              <a:t>rapportant</a:t>
            </a:r>
            <a:r>
              <a:rPr lang="en-US">
                <a:ea typeface="+mn-lt"/>
                <a:cs typeface="+mn-lt"/>
              </a:rPr>
              <a:t> à </a:t>
            </a:r>
            <a:r>
              <a:rPr lang="en-US" err="1">
                <a:ea typeface="+mn-lt"/>
                <a:cs typeface="+mn-lt"/>
              </a:rPr>
              <a:t>une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personne</a:t>
            </a:r>
            <a:r>
              <a:rPr lang="en-US">
                <a:ea typeface="+mn-lt"/>
                <a:cs typeface="+mn-lt"/>
              </a:rPr>
              <a:t> physique </a:t>
            </a:r>
            <a:r>
              <a:rPr lang="en-US" err="1">
                <a:ea typeface="+mn-lt"/>
                <a:cs typeface="+mn-lt"/>
              </a:rPr>
              <a:t>identifiée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ou</a:t>
            </a:r>
            <a:r>
              <a:rPr lang="en-US">
                <a:ea typeface="+mn-lt"/>
                <a:cs typeface="+mn-lt"/>
              </a:rPr>
              <a:t> identifiable ». </a:t>
            </a:r>
          </a:p>
          <a:p>
            <a:pPr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Il </a:t>
            </a:r>
            <a:r>
              <a:rPr lang="en-US" err="1">
                <a:ea typeface="+mn-lt"/>
                <a:cs typeface="+mn-lt"/>
              </a:rPr>
              <a:t>existe</a:t>
            </a:r>
            <a:r>
              <a:rPr lang="en-US">
                <a:ea typeface="+mn-lt"/>
                <a:cs typeface="+mn-lt"/>
              </a:rPr>
              <a:t> 2 types </a:t>
            </a:r>
            <a:r>
              <a:rPr lang="en-US" err="1">
                <a:ea typeface="+mn-lt"/>
                <a:cs typeface="+mn-lt"/>
              </a:rPr>
              <a:t>d’identifications</a:t>
            </a:r>
            <a:r>
              <a:rPr lang="en-US">
                <a:ea typeface="+mn-lt"/>
                <a:cs typeface="+mn-lt"/>
              </a:rPr>
              <a:t> :</a:t>
            </a:r>
            <a:endParaRPr lang="en-US"/>
          </a:p>
          <a:p>
            <a:pPr marL="342900" indent="-342900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>
                <a:ea typeface="+mn-lt"/>
                <a:cs typeface="+mn-lt"/>
              </a:rPr>
              <a:t>identification </a:t>
            </a:r>
            <a:r>
              <a:rPr lang="en-US" err="1">
                <a:ea typeface="+mn-lt"/>
                <a:cs typeface="+mn-lt"/>
              </a:rPr>
              <a:t>directe</a:t>
            </a:r>
            <a:r>
              <a:rPr lang="en-US">
                <a:ea typeface="+mn-lt"/>
                <a:cs typeface="+mn-lt"/>
              </a:rPr>
              <a:t> (nom, </a:t>
            </a:r>
            <a:r>
              <a:rPr lang="en-US" err="1">
                <a:ea typeface="+mn-lt"/>
                <a:cs typeface="+mn-lt"/>
              </a:rPr>
              <a:t>prénom</a:t>
            </a:r>
            <a:r>
              <a:rPr lang="en-US">
                <a:ea typeface="+mn-lt"/>
                <a:cs typeface="+mn-lt"/>
              </a:rPr>
              <a:t> etc.)</a:t>
            </a:r>
            <a:endParaRPr lang="en-US"/>
          </a:p>
          <a:p>
            <a:pPr marL="342900" indent="-342900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>
                <a:ea typeface="+mn-lt"/>
                <a:cs typeface="+mn-lt"/>
              </a:rPr>
              <a:t>identification </a:t>
            </a:r>
            <a:r>
              <a:rPr lang="en-US" err="1">
                <a:ea typeface="+mn-lt"/>
                <a:cs typeface="+mn-lt"/>
              </a:rPr>
              <a:t>indirecte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identifiant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numéro</a:t>
            </a:r>
            <a:r>
              <a:rPr lang="en-US">
                <a:ea typeface="+mn-lt"/>
                <a:cs typeface="+mn-lt"/>
              </a:rPr>
              <a:t> etc.).</a:t>
            </a:r>
            <a:endParaRPr lang="en-US"/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6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1E06E-2BE5-16BA-98B4-DB737750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RGPD  - CNIL . Commission nationale Informatique et Liberté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856F69-3FF4-B4E3-66FB-CCE42999D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226839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645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>
                <a:ea typeface="+mj-lt"/>
                <a:cs typeface="+mj-lt"/>
              </a:rPr>
              <a:t>RGPD – </a:t>
            </a:r>
            <a:r>
              <a:rPr lang="en-US" i="0" err="1">
                <a:ea typeface="+mj-lt"/>
                <a:cs typeface="+mj-lt"/>
              </a:rPr>
              <a:t>Règlement</a:t>
            </a:r>
            <a:r>
              <a:rPr lang="en-US" i="0">
                <a:ea typeface="+mj-lt"/>
                <a:cs typeface="+mj-lt"/>
              </a:rPr>
              <a:t> </a:t>
            </a:r>
            <a:r>
              <a:rPr lang="en-US" i="0" err="1">
                <a:ea typeface="+mj-lt"/>
                <a:cs typeface="+mj-lt"/>
              </a:rPr>
              <a:t>Général</a:t>
            </a:r>
            <a:r>
              <a:rPr lang="en-US" i="0">
                <a:ea typeface="+mj-lt"/>
                <a:cs typeface="+mj-lt"/>
              </a:rPr>
              <a:t> sur la protection des </a:t>
            </a:r>
            <a:r>
              <a:rPr lang="en-US" i="0" err="1">
                <a:ea typeface="+mj-lt"/>
                <a:cs typeface="+mj-lt"/>
              </a:rPr>
              <a:t>données</a:t>
            </a:r>
            <a:r>
              <a:rPr lang="en-US" i="0">
                <a:ea typeface="+mj-lt"/>
                <a:cs typeface="+mj-lt"/>
              </a:rPr>
              <a:t> </a:t>
            </a:r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748DE7F-44A3-3C91-2813-44245E07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94" y="2354710"/>
            <a:ext cx="8167606" cy="437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9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F03E-42BA-7666-4370-18652EDA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7602283" cy="1455091"/>
          </a:xfrm>
        </p:spPr>
        <p:txBody>
          <a:bodyPr>
            <a:normAutofit/>
          </a:bodyPr>
          <a:lstStyle/>
          <a:p>
            <a:r>
              <a:rPr lang="en-US" dirty="0"/>
              <a:t>Sanction CNIL pour non respect RGPD </a:t>
            </a:r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3B0AC-3A31-E099-3BEB-59F57B980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7602283" cy="327450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fr-FR" dirty="0"/>
              <a:t>(4% du chiffre d’affaires global pour les grandes entreprises ou 20 millions pour les TPE/PME)</a:t>
            </a:r>
            <a:endParaRPr lang="en-US" dirty="0"/>
          </a:p>
          <a:p>
            <a:r>
              <a:rPr lang="en-US" dirty="0" err="1"/>
              <a:t>Exemples</a:t>
            </a:r>
            <a:r>
              <a:rPr lang="en-US" dirty="0"/>
              <a:t> : </a:t>
            </a:r>
          </a:p>
          <a:p>
            <a:pPr marL="342900" indent="-342900">
              <a:buChar char="•"/>
            </a:pPr>
            <a:r>
              <a:rPr lang="en-US" dirty="0"/>
              <a:t>FREE : 300 000 € : non respect du droit des </a:t>
            </a:r>
            <a:r>
              <a:rPr lang="en-US" dirty="0" err="1"/>
              <a:t>personnes</a:t>
            </a:r>
            <a:r>
              <a:rPr lang="en-US" dirty="0"/>
              <a:t> et </a:t>
            </a:r>
            <a:r>
              <a:rPr lang="en-US" dirty="0" err="1"/>
              <a:t>securité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/>
              <a:t>MICROSOFT IRELAND : 60 millions € : Cookies (</a:t>
            </a:r>
            <a:r>
              <a:rPr lang="en-US" dirty="0" err="1"/>
              <a:t>difficulté</a:t>
            </a:r>
            <a:r>
              <a:rPr lang="en-US" dirty="0"/>
              <a:t> refuser les cookies)</a:t>
            </a:r>
          </a:p>
          <a:p>
            <a:pPr marL="342900" indent="-342900">
              <a:buChar char="•"/>
            </a:pPr>
            <a:r>
              <a:rPr lang="en-US" dirty="0"/>
              <a:t>H&amp;M : </a:t>
            </a:r>
            <a:r>
              <a:rPr lang="en-US"/>
              <a:t>35 millions € </a:t>
            </a:r>
            <a:r>
              <a:rPr lang="en-US" dirty="0"/>
              <a:t>: surveillance </a:t>
            </a:r>
            <a:r>
              <a:rPr lang="en-US" dirty="0" err="1"/>
              <a:t>illégale</a:t>
            </a:r>
            <a:r>
              <a:rPr lang="en-US" dirty="0"/>
              <a:t> de </a:t>
            </a:r>
            <a:r>
              <a:rPr lang="en-US" dirty="0" err="1"/>
              <a:t>ses</a:t>
            </a:r>
            <a:r>
              <a:rPr lang="en-US" dirty="0"/>
              <a:t> </a:t>
            </a:r>
            <a:r>
              <a:rPr lang="en-US" dirty="0" err="1"/>
              <a:t>employés</a:t>
            </a:r>
            <a:r>
              <a:rPr lang="en-US" dirty="0"/>
              <a:t> </a:t>
            </a:r>
          </a:p>
          <a:p>
            <a:pPr marL="342900" indent="-342900">
              <a:buChar char="•"/>
            </a:pPr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696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644ED-DD9A-E5DB-6380-9997607E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en-US"/>
              <a:t>L'application du RGPD à notre projet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74C42851-F574-3AE6-12A7-FA2276739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302446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8073737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E301B"/>
      </a:dk2>
      <a:lt2>
        <a:srgbClr val="F1F0F3"/>
      </a:lt2>
      <a:accent1>
        <a:srgbClr val="85AE23"/>
      </a:accent1>
      <a:accent2>
        <a:srgbClr val="B4A118"/>
      </a:accent2>
      <a:accent3>
        <a:srgbClr val="E2802D"/>
      </a:accent3>
      <a:accent4>
        <a:srgbClr val="D1231C"/>
      </a:accent4>
      <a:accent5>
        <a:srgbClr val="E22D71"/>
      </a:accent5>
      <a:accent6>
        <a:srgbClr val="D11CAB"/>
      </a:accent6>
      <a:hlink>
        <a:srgbClr val="C34D66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Microsoft Office PowerPoint</Application>
  <PresentationFormat>Grand écran</PresentationFormat>
  <Paragraphs>133</Paragraphs>
  <Slides>33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Arial</vt:lpstr>
      <vt:lpstr>Avenir Next LT Pro</vt:lpstr>
      <vt:lpstr>Avenir Next LT Pro Light</vt:lpstr>
      <vt:lpstr>Calibri</vt:lpstr>
      <vt:lpstr>Georgia Pro Semibold</vt:lpstr>
      <vt:lpstr>Wingdings</vt:lpstr>
      <vt:lpstr>RocaVTI</vt:lpstr>
      <vt:lpstr>Analysez des indicateurs de l’égalité femme-homme avec Knime</vt:lpstr>
      <vt:lpstr>Mise en contexte</vt:lpstr>
      <vt:lpstr>QU’EST-CE QUE LE RGPD ?</vt:lpstr>
      <vt:lpstr>Le RGPD, qu’est-ce que c’est ? </vt:lpstr>
      <vt:lpstr>Qu'est ce qu'une donnée personelle ?</vt:lpstr>
      <vt:lpstr>RGPD  - CNIL . Commission nationale Informatique et Liberté</vt:lpstr>
      <vt:lpstr>RGPD – Règlement Général sur la protection des données </vt:lpstr>
      <vt:lpstr>Sanction CNIL pour non respect RGPD </vt:lpstr>
      <vt:lpstr>L'application du RGPD à notre projet</vt:lpstr>
      <vt:lpstr>Egalité hommes femmes</vt:lpstr>
      <vt:lpstr>Nombre d'employés total</vt:lpstr>
      <vt:lpstr>Type de contrat </vt:lpstr>
      <vt:lpstr>Répartition par type de contrat</vt:lpstr>
      <vt:lpstr>Effectifs par type de contrat</vt:lpstr>
      <vt:lpstr>Effectifs par services</vt:lpstr>
      <vt:lpstr>Effectifs par services </vt:lpstr>
      <vt:lpstr>Effectifs et les promotions</vt:lpstr>
      <vt:lpstr>Effectifs totaux par le total des promotions</vt:lpstr>
      <vt:lpstr>Répartition des promotions </vt:lpstr>
      <vt:lpstr>La rémunération des effectifs</vt:lpstr>
      <vt:lpstr>Comparaison entre moyenne et medianne salariale</vt:lpstr>
      <vt:lpstr>Rémunération médianne</vt:lpstr>
      <vt:lpstr>L’ancienneté des effectifs </vt:lpstr>
      <vt:lpstr>L'effectif et son ancienneté</vt:lpstr>
      <vt:lpstr>Conclusion</vt:lpstr>
      <vt:lpstr>Conclusion égalité hommes femmes</vt:lpstr>
      <vt:lpstr>Annexe - Utilisation de KNIME</vt:lpstr>
      <vt:lpstr>Import des données </vt:lpstr>
      <vt:lpstr>Jointure des données</vt:lpstr>
      <vt:lpstr>Mise en conformité RGPD</vt:lpstr>
      <vt:lpstr>Export CSV final</vt:lpstr>
      <vt:lpstr>Analyse par pivot</vt:lpstr>
      <vt:lpstr>Analyse graphique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Juliet .</cp:lastModifiedBy>
  <cp:revision>3</cp:revision>
  <dcterms:created xsi:type="dcterms:W3CDTF">2019-10-16T03:03:10Z</dcterms:created>
  <dcterms:modified xsi:type="dcterms:W3CDTF">2023-08-31T13:56:20Z</dcterms:modified>
</cp:coreProperties>
</file>